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4"/>
  </p:notesMasterIdLst>
  <p:handoutMasterIdLst>
    <p:handoutMasterId r:id="rId25"/>
  </p:handoutMasterIdLst>
  <p:sldIdLst>
    <p:sldId id="436" r:id="rId2"/>
    <p:sldId id="440" r:id="rId3"/>
    <p:sldId id="342" r:id="rId4"/>
    <p:sldId id="367" r:id="rId5"/>
    <p:sldId id="348" r:id="rId6"/>
    <p:sldId id="380" r:id="rId7"/>
    <p:sldId id="344" r:id="rId8"/>
    <p:sldId id="381" r:id="rId9"/>
    <p:sldId id="382" r:id="rId10"/>
    <p:sldId id="383" r:id="rId11"/>
    <p:sldId id="434" r:id="rId12"/>
    <p:sldId id="435" r:id="rId13"/>
    <p:sldId id="339" r:id="rId14"/>
    <p:sldId id="373" r:id="rId15"/>
    <p:sldId id="374" r:id="rId16"/>
    <p:sldId id="376" r:id="rId17"/>
    <p:sldId id="437" r:id="rId18"/>
    <p:sldId id="438" r:id="rId19"/>
    <p:sldId id="375" r:id="rId20"/>
    <p:sldId id="439" r:id="rId21"/>
    <p:sldId id="441" r:id="rId22"/>
    <p:sldId id="306" r:id="rId23"/>
  </p:sldIdLst>
  <p:sldSz cx="9144000" cy="5143500" type="screen16x9"/>
  <p:notesSz cx="9144000" cy="6858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userDrawn="1">
          <p15:clr>
            <a:srgbClr val="A4A3A4"/>
          </p15:clr>
        </p15:guide>
        <p15:guide id="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ilvia Melegari" initials="SM" lastIdx="28" clrIdx="0"/>
  <p:cmAuthor id="2" name="José Manuel Gómez Pérez" initials="JMGP" lastIdx="1" clrIdx="1">
    <p:extLst>
      <p:ext uri="{19B8F6BF-5375-455C-9EA6-DF929625EA0E}">
        <p15:presenceInfo xmlns:p15="http://schemas.microsoft.com/office/powerpoint/2012/main" userId="José Manuel Gómez Pérez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1B3F7D"/>
    <a:srgbClr val="339933"/>
    <a:srgbClr val="A7B7C1"/>
    <a:srgbClr val="DBE1E6"/>
    <a:srgbClr val="EC2F00"/>
    <a:srgbClr val="324854"/>
    <a:srgbClr val="B5D1E6"/>
    <a:srgbClr val="1D3F7E"/>
    <a:srgbClr val="003F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27102A9-8310-4765-A935-A1911B00CA55}" styleName="Estilo claro 1 - Acento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Estilo claro 1 - Acento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B301B821-A1FF-4177-AEE7-76D212191A09}" styleName="Estilo medio 1 - Énfasis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ED083AE6-46FA-4A59-8FB0-9F97EB10719F}" styleName="Estilo claro 3 - Acento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7292A2E-F333-43FB-9621-5CBBE7FDCDCB}" styleName="Estilo claro 2 - Acento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Estilo claro 2 - Acento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69012ECD-51FC-41F1-AA8D-1B2483CD663E}" styleName="Estilo claro 2 - Acento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354" autoAdjust="0"/>
    <p:restoredTop sz="78602" autoAdjust="0"/>
  </p:normalViewPr>
  <p:slideViewPr>
    <p:cSldViewPr>
      <p:cViewPr>
        <p:scale>
          <a:sx n="97" d="100"/>
          <a:sy n="97" d="100"/>
        </p:scale>
        <p:origin x="115" y="67"/>
      </p:cViewPr>
      <p:guideLst>
        <p:guide orient="horz"/>
        <p:guide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40" d="100"/>
        <a:sy n="140" d="100"/>
      </p:scale>
      <p:origin x="0" y="-3163"/>
    </p:cViewPr>
  </p:sorterViewPr>
  <p:notesViewPr>
    <p:cSldViewPr showGuides="1">
      <p:cViewPr varScale="1">
        <p:scale>
          <a:sx n="71" d="100"/>
          <a:sy n="71" d="100"/>
        </p:scale>
        <p:origin x="1748" y="36"/>
      </p:cViewPr>
      <p:guideLst>
        <p:guide orient="horz" pos="2160"/>
        <p:guide pos="288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0C2AAF9-9A70-40BE-94F1-3D80FC89E5A9}" type="doc">
      <dgm:prSet loTypeId="urn:microsoft.com/office/officeart/2005/8/layout/funnel1" loCatId="process" qsTypeId="urn:microsoft.com/office/officeart/2005/8/quickstyle/simple1" qsCatId="simple" csTypeId="urn:microsoft.com/office/officeart/2005/8/colors/colorful5" csCatId="colorful" phldr="0"/>
      <dgm:spPr/>
      <dgm:t>
        <a:bodyPr/>
        <a:lstStyle/>
        <a:p>
          <a:endParaRPr lang="es-ES"/>
        </a:p>
      </dgm:t>
    </dgm:pt>
    <dgm:pt modelId="{5929972D-7E33-47B9-A485-D407164CE4E7}">
      <dgm:prSet phldrT="[Texto]" phldr="1"/>
      <dgm:spPr/>
      <dgm:t>
        <a:bodyPr/>
        <a:lstStyle/>
        <a:p>
          <a:endParaRPr lang="es-ES"/>
        </a:p>
      </dgm:t>
    </dgm:pt>
    <dgm:pt modelId="{FE557159-7092-4BF4-A19D-1AA09FE807B1}" type="parTrans" cxnId="{04A3B107-000B-4F98-87A6-E6C76563CBFF}">
      <dgm:prSet/>
      <dgm:spPr/>
      <dgm:t>
        <a:bodyPr/>
        <a:lstStyle/>
        <a:p>
          <a:endParaRPr lang="es-ES"/>
        </a:p>
      </dgm:t>
    </dgm:pt>
    <dgm:pt modelId="{737E335E-DAFF-46AD-BBBE-AB98001C8CC0}" type="sibTrans" cxnId="{04A3B107-000B-4F98-87A6-E6C76563CBFF}">
      <dgm:prSet/>
      <dgm:spPr/>
      <dgm:t>
        <a:bodyPr/>
        <a:lstStyle/>
        <a:p>
          <a:endParaRPr lang="es-ES"/>
        </a:p>
      </dgm:t>
    </dgm:pt>
    <dgm:pt modelId="{5AAE8FDF-C428-4D42-A277-87DCEE295F50}">
      <dgm:prSet phldrT="[Texto]" phldr="1"/>
      <dgm:spPr/>
      <dgm:t>
        <a:bodyPr/>
        <a:lstStyle/>
        <a:p>
          <a:endParaRPr lang="es-ES"/>
        </a:p>
      </dgm:t>
    </dgm:pt>
    <dgm:pt modelId="{EC80F213-3E4A-45F9-8EBA-B97E53968E25}" type="parTrans" cxnId="{8F23380B-A6F0-488E-8308-6CCC38513104}">
      <dgm:prSet/>
      <dgm:spPr/>
      <dgm:t>
        <a:bodyPr/>
        <a:lstStyle/>
        <a:p>
          <a:endParaRPr lang="es-ES"/>
        </a:p>
      </dgm:t>
    </dgm:pt>
    <dgm:pt modelId="{78EA7152-5CEE-46F6-8194-DCDE728E9977}" type="sibTrans" cxnId="{8F23380B-A6F0-488E-8308-6CCC38513104}">
      <dgm:prSet/>
      <dgm:spPr/>
      <dgm:t>
        <a:bodyPr/>
        <a:lstStyle/>
        <a:p>
          <a:endParaRPr lang="es-ES"/>
        </a:p>
      </dgm:t>
    </dgm:pt>
    <dgm:pt modelId="{4C4C8B34-1206-4424-8E2A-C9C8FC9C441B}">
      <dgm:prSet phldrT="[Texto]" phldr="1"/>
      <dgm:spPr/>
      <dgm:t>
        <a:bodyPr/>
        <a:lstStyle/>
        <a:p>
          <a:endParaRPr lang="es-ES"/>
        </a:p>
      </dgm:t>
    </dgm:pt>
    <dgm:pt modelId="{51C60F54-40D4-4B53-ABA1-9CC35170BE6B}" type="parTrans" cxnId="{9C4ACFCF-210C-4599-9D6B-BF8EE1F289C1}">
      <dgm:prSet/>
      <dgm:spPr/>
      <dgm:t>
        <a:bodyPr/>
        <a:lstStyle/>
        <a:p>
          <a:endParaRPr lang="es-ES"/>
        </a:p>
      </dgm:t>
    </dgm:pt>
    <dgm:pt modelId="{A2350A59-702E-435A-9878-980962D925F8}" type="sibTrans" cxnId="{9C4ACFCF-210C-4599-9D6B-BF8EE1F289C1}">
      <dgm:prSet/>
      <dgm:spPr/>
      <dgm:t>
        <a:bodyPr/>
        <a:lstStyle/>
        <a:p>
          <a:endParaRPr lang="es-ES"/>
        </a:p>
      </dgm:t>
    </dgm:pt>
    <dgm:pt modelId="{43278662-75E8-471F-AF7F-FCB3818C8237}">
      <dgm:prSet phldrT="[Texto]" phldr="1"/>
      <dgm:spPr/>
      <dgm:t>
        <a:bodyPr/>
        <a:lstStyle/>
        <a:p>
          <a:endParaRPr lang="es-ES"/>
        </a:p>
      </dgm:t>
    </dgm:pt>
    <dgm:pt modelId="{794CBFD4-FFFF-4B27-B49C-C0DE6E449E03}" type="parTrans" cxnId="{D81A64BA-6E4B-4ADB-8C6A-608CCC2E09CD}">
      <dgm:prSet/>
      <dgm:spPr/>
      <dgm:t>
        <a:bodyPr/>
        <a:lstStyle/>
        <a:p>
          <a:endParaRPr lang="es-ES"/>
        </a:p>
      </dgm:t>
    </dgm:pt>
    <dgm:pt modelId="{7A381451-B86F-456E-B5A3-3E7698BE1732}" type="sibTrans" cxnId="{D81A64BA-6E4B-4ADB-8C6A-608CCC2E09CD}">
      <dgm:prSet/>
      <dgm:spPr/>
      <dgm:t>
        <a:bodyPr/>
        <a:lstStyle/>
        <a:p>
          <a:endParaRPr lang="es-ES"/>
        </a:p>
      </dgm:t>
    </dgm:pt>
    <dgm:pt modelId="{774E6451-DCED-4226-92CF-65BA29A22ECB}" type="pres">
      <dgm:prSet presAssocID="{80C2AAF9-9A70-40BE-94F1-3D80FC89E5A9}" presName="Name0" presStyleCnt="0">
        <dgm:presLayoutVars>
          <dgm:chMax val="4"/>
          <dgm:resizeHandles val="exact"/>
        </dgm:presLayoutVars>
      </dgm:prSet>
      <dgm:spPr/>
    </dgm:pt>
    <dgm:pt modelId="{8AC2BCE7-7A7A-4E56-B3B9-31FA7C986E7B}" type="pres">
      <dgm:prSet presAssocID="{80C2AAF9-9A70-40BE-94F1-3D80FC89E5A9}" presName="ellipse" presStyleLbl="trBgShp" presStyleIdx="0" presStyleCnt="1"/>
      <dgm:spPr/>
    </dgm:pt>
    <dgm:pt modelId="{2CFEC412-0B4D-40EC-88A2-0E85D7D92AEF}" type="pres">
      <dgm:prSet presAssocID="{80C2AAF9-9A70-40BE-94F1-3D80FC89E5A9}" presName="arrow1" presStyleLbl="fgShp" presStyleIdx="0" presStyleCnt="1"/>
      <dgm:spPr/>
    </dgm:pt>
    <dgm:pt modelId="{21EC51F4-61E3-4ABB-B6F5-911CEE879C12}" type="pres">
      <dgm:prSet presAssocID="{80C2AAF9-9A70-40BE-94F1-3D80FC89E5A9}" presName="rectangle" presStyleLbl="revTx" presStyleIdx="0" presStyleCnt="1">
        <dgm:presLayoutVars>
          <dgm:bulletEnabled val="1"/>
        </dgm:presLayoutVars>
      </dgm:prSet>
      <dgm:spPr/>
    </dgm:pt>
    <dgm:pt modelId="{776946A7-5484-4F8C-8925-C7D47EC1C1F0}" type="pres">
      <dgm:prSet presAssocID="{5AAE8FDF-C428-4D42-A277-87DCEE295F50}" presName="item1" presStyleLbl="node1" presStyleIdx="0" presStyleCnt="3">
        <dgm:presLayoutVars>
          <dgm:bulletEnabled val="1"/>
        </dgm:presLayoutVars>
      </dgm:prSet>
      <dgm:spPr/>
    </dgm:pt>
    <dgm:pt modelId="{22B0B8CE-16F4-4FDC-ADAD-D3A473F18C72}" type="pres">
      <dgm:prSet presAssocID="{4C4C8B34-1206-4424-8E2A-C9C8FC9C441B}" presName="item2" presStyleLbl="node1" presStyleIdx="1" presStyleCnt="3">
        <dgm:presLayoutVars>
          <dgm:bulletEnabled val="1"/>
        </dgm:presLayoutVars>
      </dgm:prSet>
      <dgm:spPr/>
    </dgm:pt>
    <dgm:pt modelId="{55459991-C745-47DC-A2C6-07EE74BDDC3F}" type="pres">
      <dgm:prSet presAssocID="{43278662-75E8-471F-AF7F-FCB3818C8237}" presName="item3" presStyleLbl="node1" presStyleIdx="2" presStyleCnt="3">
        <dgm:presLayoutVars>
          <dgm:bulletEnabled val="1"/>
        </dgm:presLayoutVars>
      </dgm:prSet>
      <dgm:spPr/>
    </dgm:pt>
    <dgm:pt modelId="{95FB99EC-9E8E-4D4B-99C1-0F97605B28F5}" type="pres">
      <dgm:prSet presAssocID="{80C2AAF9-9A70-40BE-94F1-3D80FC89E5A9}" presName="funnel" presStyleLbl="trAlignAcc1" presStyleIdx="0" presStyleCnt="1"/>
      <dgm:spPr/>
    </dgm:pt>
  </dgm:ptLst>
  <dgm:cxnLst>
    <dgm:cxn modelId="{C46E4600-8404-4A6A-A451-2E21C0D2B25E}" type="presOf" srcId="{43278662-75E8-471F-AF7F-FCB3818C8237}" destId="{21EC51F4-61E3-4ABB-B6F5-911CEE879C12}" srcOrd="0" destOrd="0" presId="urn:microsoft.com/office/officeart/2005/8/layout/funnel1"/>
    <dgm:cxn modelId="{04A3B107-000B-4F98-87A6-E6C76563CBFF}" srcId="{80C2AAF9-9A70-40BE-94F1-3D80FC89E5A9}" destId="{5929972D-7E33-47B9-A485-D407164CE4E7}" srcOrd="0" destOrd="0" parTransId="{FE557159-7092-4BF4-A19D-1AA09FE807B1}" sibTransId="{737E335E-DAFF-46AD-BBBE-AB98001C8CC0}"/>
    <dgm:cxn modelId="{8F23380B-A6F0-488E-8308-6CCC38513104}" srcId="{80C2AAF9-9A70-40BE-94F1-3D80FC89E5A9}" destId="{5AAE8FDF-C428-4D42-A277-87DCEE295F50}" srcOrd="1" destOrd="0" parTransId="{EC80F213-3E4A-45F9-8EBA-B97E53968E25}" sibTransId="{78EA7152-5CEE-46F6-8194-DCDE728E9977}"/>
    <dgm:cxn modelId="{0AB2AA2F-55A3-4D92-9BEE-15DE33947565}" type="presOf" srcId="{80C2AAF9-9A70-40BE-94F1-3D80FC89E5A9}" destId="{774E6451-DCED-4226-92CF-65BA29A22ECB}" srcOrd="0" destOrd="0" presId="urn:microsoft.com/office/officeart/2005/8/layout/funnel1"/>
    <dgm:cxn modelId="{01701285-75E7-404A-8524-91B101B6A56F}" type="presOf" srcId="{4C4C8B34-1206-4424-8E2A-C9C8FC9C441B}" destId="{776946A7-5484-4F8C-8925-C7D47EC1C1F0}" srcOrd="0" destOrd="0" presId="urn:microsoft.com/office/officeart/2005/8/layout/funnel1"/>
    <dgm:cxn modelId="{FFE8798C-1D37-4436-956C-FBE064543B91}" type="presOf" srcId="{5929972D-7E33-47B9-A485-D407164CE4E7}" destId="{55459991-C745-47DC-A2C6-07EE74BDDC3F}" srcOrd="0" destOrd="0" presId="urn:microsoft.com/office/officeart/2005/8/layout/funnel1"/>
    <dgm:cxn modelId="{CA2CBAAB-B4AC-4484-A328-574C80EDB9F7}" type="presOf" srcId="{5AAE8FDF-C428-4D42-A277-87DCEE295F50}" destId="{22B0B8CE-16F4-4FDC-ADAD-D3A473F18C72}" srcOrd="0" destOrd="0" presId="urn:microsoft.com/office/officeart/2005/8/layout/funnel1"/>
    <dgm:cxn modelId="{D81A64BA-6E4B-4ADB-8C6A-608CCC2E09CD}" srcId="{80C2AAF9-9A70-40BE-94F1-3D80FC89E5A9}" destId="{43278662-75E8-471F-AF7F-FCB3818C8237}" srcOrd="3" destOrd="0" parTransId="{794CBFD4-FFFF-4B27-B49C-C0DE6E449E03}" sibTransId="{7A381451-B86F-456E-B5A3-3E7698BE1732}"/>
    <dgm:cxn modelId="{9C4ACFCF-210C-4599-9D6B-BF8EE1F289C1}" srcId="{80C2AAF9-9A70-40BE-94F1-3D80FC89E5A9}" destId="{4C4C8B34-1206-4424-8E2A-C9C8FC9C441B}" srcOrd="2" destOrd="0" parTransId="{51C60F54-40D4-4B53-ABA1-9CC35170BE6B}" sibTransId="{A2350A59-702E-435A-9878-980962D925F8}"/>
    <dgm:cxn modelId="{B8E84699-BC1F-4648-8705-A8F41815A9ED}" type="presParOf" srcId="{774E6451-DCED-4226-92CF-65BA29A22ECB}" destId="{8AC2BCE7-7A7A-4E56-B3B9-31FA7C986E7B}" srcOrd="0" destOrd="0" presId="urn:microsoft.com/office/officeart/2005/8/layout/funnel1"/>
    <dgm:cxn modelId="{2DDFF513-17B3-463E-8139-9651EBD4142F}" type="presParOf" srcId="{774E6451-DCED-4226-92CF-65BA29A22ECB}" destId="{2CFEC412-0B4D-40EC-88A2-0E85D7D92AEF}" srcOrd="1" destOrd="0" presId="urn:microsoft.com/office/officeart/2005/8/layout/funnel1"/>
    <dgm:cxn modelId="{788F3C96-BA16-4D33-8F85-FB5A03BBBBCE}" type="presParOf" srcId="{774E6451-DCED-4226-92CF-65BA29A22ECB}" destId="{21EC51F4-61E3-4ABB-B6F5-911CEE879C12}" srcOrd="2" destOrd="0" presId="urn:microsoft.com/office/officeart/2005/8/layout/funnel1"/>
    <dgm:cxn modelId="{C96310B9-AD18-4D09-9DA3-A2122AC1008F}" type="presParOf" srcId="{774E6451-DCED-4226-92CF-65BA29A22ECB}" destId="{776946A7-5484-4F8C-8925-C7D47EC1C1F0}" srcOrd="3" destOrd="0" presId="urn:microsoft.com/office/officeart/2005/8/layout/funnel1"/>
    <dgm:cxn modelId="{1694E149-8E3A-4CEC-A0B7-4EB85923275E}" type="presParOf" srcId="{774E6451-DCED-4226-92CF-65BA29A22ECB}" destId="{22B0B8CE-16F4-4FDC-ADAD-D3A473F18C72}" srcOrd="4" destOrd="0" presId="urn:microsoft.com/office/officeart/2005/8/layout/funnel1"/>
    <dgm:cxn modelId="{FEAF5C41-784F-4E3F-9A2F-1D37F97801C7}" type="presParOf" srcId="{774E6451-DCED-4226-92CF-65BA29A22ECB}" destId="{55459991-C745-47DC-A2C6-07EE74BDDC3F}" srcOrd="5" destOrd="0" presId="urn:microsoft.com/office/officeart/2005/8/layout/funnel1"/>
    <dgm:cxn modelId="{DC8BDD20-8FD2-445E-9EB6-750B2CC986C2}" type="presParOf" srcId="{774E6451-DCED-4226-92CF-65BA29A22ECB}" destId="{95FB99EC-9E8E-4D4B-99C1-0F97605B28F5}" srcOrd="6" destOrd="0" presId="urn:microsoft.com/office/officeart/2005/8/layout/funnel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C2BCE7-7A7A-4E56-B3B9-31FA7C986E7B}">
      <dsp:nvSpPr>
        <dsp:cNvPr id="0" name=""/>
        <dsp:cNvSpPr/>
      </dsp:nvSpPr>
      <dsp:spPr>
        <a:xfrm>
          <a:off x="598591" y="62849"/>
          <a:ext cx="1247327" cy="433180"/>
        </a:xfrm>
        <a:prstGeom prst="ellipse">
          <a:avLst/>
        </a:prstGeom>
        <a:solidFill>
          <a:schemeClr val="accent5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FEC412-0B4D-40EC-88A2-0E85D7D92AEF}">
      <dsp:nvSpPr>
        <dsp:cNvPr id="0" name=""/>
        <dsp:cNvSpPr/>
      </dsp:nvSpPr>
      <dsp:spPr>
        <a:xfrm>
          <a:off x="1103324" y="1123561"/>
          <a:ext cx="241730" cy="154707"/>
        </a:xfrm>
        <a:prstGeom prst="downArrow">
          <a:avLst/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1EC51F4-61E3-4ABB-B6F5-911CEE879C12}">
      <dsp:nvSpPr>
        <dsp:cNvPr id="0" name=""/>
        <dsp:cNvSpPr/>
      </dsp:nvSpPr>
      <dsp:spPr>
        <a:xfrm>
          <a:off x="644037" y="1247327"/>
          <a:ext cx="1160304" cy="2900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1000" kern="1200"/>
        </a:p>
      </dsp:txBody>
      <dsp:txXfrm>
        <a:off x="644037" y="1247327"/>
        <a:ext cx="1160304" cy="290076"/>
      </dsp:txXfrm>
    </dsp:sp>
    <dsp:sp modelId="{776946A7-5484-4F8C-8925-C7D47EC1C1F0}">
      <dsp:nvSpPr>
        <dsp:cNvPr id="0" name=""/>
        <dsp:cNvSpPr/>
      </dsp:nvSpPr>
      <dsp:spPr>
        <a:xfrm>
          <a:off x="1052077" y="529485"/>
          <a:ext cx="435114" cy="435114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700" kern="1200"/>
        </a:p>
      </dsp:txBody>
      <dsp:txXfrm>
        <a:off x="1115798" y="593206"/>
        <a:ext cx="307672" cy="307672"/>
      </dsp:txXfrm>
    </dsp:sp>
    <dsp:sp modelId="{22B0B8CE-16F4-4FDC-ADAD-D3A473F18C72}">
      <dsp:nvSpPr>
        <dsp:cNvPr id="0" name=""/>
        <dsp:cNvSpPr/>
      </dsp:nvSpPr>
      <dsp:spPr>
        <a:xfrm>
          <a:off x="740729" y="203053"/>
          <a:ext cx="435114" cy="435114"/>
        </a:xfrm>
        <a:prstGeom prst="ellipse">
          <a:avLst/>
        </a:prstGeom>
        <a:solidFill>
          <a:schemeClr val="accent5">
            <a:hueOff val="-5714815"/>
            <a:satOff val="14252"/>
            <a:lumOff val="1029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700" kern="1200"/>
        </a:p>
      </dsp:txBody>
      <dsp:txXfrm>
        <a:off x="804450" y="266774"/>
        <a:ext cx="307672" cy="307672"/>
      </dsp:txXfrm>
    </dsp:sp>
    <dsp:sp modelId="{55459991-C745-47DC-A2C6-07EE74BDDC3F}">
      <dsp:nvSpPr>
        <dsp:cNvPr id="0" name=""/>
        <dsp:cNvSpPr/>
      </dsp:nvSpPr>
      <dsp:spPr>
        <a:xfrm>
          <a:off x="1185512" y="97852"/>
          <a:ext cx="435114" cy="435114"/>
        </a:xfrm>
        <a:prstGeom prst="ellipse">
          <a:avLst/>
        </a:prstGeom>
        <a:solidFill>
          <a:schemeClr val="accent5">
            <a:hueOff val="-11429630"/>
            <a:satOff val="28503"/>
            <a:lumOff val="2058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700" kern="1200"/>
        </a:p>
      </dsp:txBody>
      <dsp:txXfrm>
        <a:off x="1249233" y="161573"/>
        <a:ext cx="307672" cy="307672"/>
      </dsp:txXfrm>
    </dsp:sp>
    <dsp:sp modelId="{95FB99EC-9E8E-4D4B-99C1-0F97605B28F5}">
      <dsp:nvSpPr>
        <dsp:cNvPr id="0" name=""/>
        <dsp:cNvSpPr/>
      </dsp:nvSpPr>
      <dsp:spPr>
        <a:xfrm>
          <a:off x="547345" y="9669"/>
          <a:ext cx="1353688" cy="1082951"/>
        </a:xfrm>
        <a:prstGeom prst="funnel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funnel1">
  <dgm:title val=""/>
  <dgm:desc val=""/>
  <dgm:catLst>
    <dgm:cat type="relationship" pri="2000"/>
    <dgm:cat type="process" pri="2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4"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1">
      <dgm:if name="Name2" axis="ch" ptType="node" func="cnt" op="equ" val="2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w" for="ch" forName="item1" refType="w" fact="0.35"/>
          <dgm:constr type="h" for="ch" forName="item1" refType="w" fact="0.35"/>
          <dgm:constr type="t" for="ch" forName="item1" refType="h" fact="0.05"/>
          <dgm:constr type="l" for="ch" forName="item1" refType="w" fact="0.125"/>
          <dgm:constr type="primFontSz" for="ch" forName="item1" op="equ" val="65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if>
      <dgm:else name="Name3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primFontSz" for="ch" forName="rectangle" val="65"/>
          <dgm:constr type="w" for="ch" forName="item1" refType="w" fact="0.225"/>
          <dgm:constr type="h" for="ch" forName="item1" refType="w" fact="0.225"/>
          <dgm:constr type="t" for="ch" forName="item1" refType="h" fact="0.336"/>
          <dgm:constr type="l" for="ch" forName="item1" refType="w" fact="0.261"/>
          <dgm:constr type="primFontSz" for="ch" forName="item1" val="65"/>
          <dgm:constr type="w" for="ch" forName="item2" refType="w" fact="0.225"/>
          <dgm:constr type="h" for="ch" forName="item2" refType="w" fact="0.225"/>
          <dgm:constr type="t" for="ch" forName="item2" refType="h" fact="0.125"/>
          <dgm:constr type="l" for="ch" forName="item2" refType="w" fact="0.1"/>
          <dgm:constr type="primFontSz" for="ch" forName="item2" refType="primFontSz" refFor="ch" refForName="item1" op="equ"/>
          <dgm:constr type="w" for="ch" forName="item3" refType="w" fact="0.225"/>
          <dgm:constr type="h" for="ch" forName="item3" refType="w" fact="0.225"/>
          <dgm:constr type="t" for="ch" forName="item3" refType="h" fact="0.057"/>
          <dgm:constr type="l" for="ch" forName="item3" refType="w" fact="0.33"/>
          <dgm:constr type="primFontSz" for="ch" forName="item3" refType="primFontSz" refFor="ch" refForName="item1" op="equ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else>
    </dgm:choose>
    <dgm:ruleLst/>
    <dgm:choose name="Name4">
      <dgm:if name="Name5" axis="ch" ptType="node" func="cnt" op="gte" val="1">
        <dgm:layoutNode name="ellipse" styleLbl="tr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arrow1" styleLbl="fgShp">
          <dgm:alg type="sp"/>
          <dgm:shape xmlns:r="http://schemas.openxmlformats.org/officeDocument/2006/relationships" type="downArrow" r:blip="">
            <dgm:adjLst/>
          </dgm:shape>
          <dgm:presOf/>
          <dgm:constrLst/>
          <dgm:ruleLst/>
        </dgm:layoutNode>
        <dgm:layoutNode name="rectangle" styleLbl="revTx">
          <dgm:varLst>
            <dgm:bulletEnabled val="1"/>
          </dgm:varLst>
          <dgm:alg type="tx">
            <dgm:param type="txAnchorHorzCh" val="ctr"/>
          </dgm:alg>
          <dgm:shape xmlns:r="http://schemas.openxmlformats.org/officeDocument/2006/relationships" type="rect" r:blip="">
            <dgm:adjLst/>
          </dgm:shape>
          <dgm:choose name="Name6">
            <dgm:if name="Name7" axis="ch" ptType="node" func="cnt" op="equ" val="1">
              <dgm:presOf axis="ch desOrSelf" ptType="node node" st="1 1" cnt="1 0"/>
            </dgm:if>
            <dgm:if name="Name8" axis="ch" ptType="node" func="cnt" op="equ" val="2">
              <dgm:presOf axis="ch desOrSelf" ptType="node node" st="2 1" cnt="1 0"/>
            </dgm:if>
            <dgm:if name="Name9" axis="ch" ptType="node" func="cnt" op="equ" val="3">
              <dgm:presOf axis="ch desOrSelf" ptType="node node" st="3 1" cnt="1 0"/>
            </dgm:if>
            <dgm:else name="Name10">
              <dgm:presOf axis="ch desOrSelf" ptType="node node" st="4 1" cnt="1 0"/>
            </dgm:else>
          </dgm:choose>
          <dgm:constrLst/>
          <dgm:ruleLst>
            <dgm:rule type="primFontSz" val="5" fact="NaN" max="NaN"/>
          </dgm:ruleLst>
        </dgm:layoutNode>
        <dgm:forEach name="Name11" axis="ch" ptType="node" st="2" cnt="1">
          <dgm:layoutNode name="item1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2">
              <dgm:if name="Name13" axis="root ch" ptType="all node" func="cnt" op="equ" val="1">
                <dgm:presOf/>
              </dgm:if>
              <dgm:if name="Name14" axis="root ch" ptType="all node" func="cnt" op="equ" val="2">
                <dgm:presOf axis="root ch desOrSelf" ptType="all node node" st="1 1 1" cnt="0 1 0"/>
              </dgm:if>
              <dgm:if name="Name15" axis="root ch" ptType="all node" func="cnt" op="equ" val="3">
                <dgm:presOf axis="root ch desOrSelf" ptType="all node node" st="1 2 1" cnt="0 1 0"/>
              </dgm:if>
              <dgm:else name="Name16">
                <dgm:presOf axis="root ch desOrSelf" ptType="all node node" st="1 3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17" axis="ch" ptType="node" st="3" cnt="1">
          <dgm:layoutNode name="item2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8">
              <dgm:if name="Name19" axis="root ch" ptType="all node" func="cnt" op="equ" val="1">
                <dgm:presOf/>
              </dgm:if>
              <dgm:if name="Name20" axis="root ch" ptType="all node" func="cnt" op="equ" val="2">
                <dgm:presOf/>
              </dgm:if>
              <dgm:if name="Name21" axis="root ch" ptType="all node" func="cnt" op="equ" val="3">
                <dgm:presOf axis="root ch desOrSelf" ptType="all node node" st="1 1 1" cnt="0 1 0"/>
              </dgm:if>
              <dgm:else name="Name22">
                <dgm:presOf axis="root ch desOrSelf" ptType="all node node" st="1 2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23" axis="ch" ptType="node" st="4" cnt="1">
          <dgm:layoutNode name="item3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4">
              <dgm:if name="Name25" axis="root ch" ptType="all node" func="cnt" op="equ" val="1">
                <dgm:presOf/>
              </dgm:if>
              <dgm:if name="Name26" axis="root ch" ptType="all node" func="cnt" op="equ" val="2">
                <dgm:presOf/>
              </dgm:if>
              <dgm:if name="Name27" axis="root ch" ptType="all node" func="cnt" op="equ" val="3">
                <dgm:presOf/>
              </dgm:if>
              <dgm:else name="Name28">
                <dgm:presOf axis="root ch desOrSelf" ptType="all node node" st="1 1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layoutNode name="funnel" styleLbl="trAlignAcc1">
          <dgm:alg type="sp"/>
          <dgm:shape xmlns:r="http://schemas.openxmlformats.org/officeDocument/2006/relationships" type="funnel" r:blip="">
            <dgm:adjLst/>
          </dgm:shape>
          <dgm:presOf/>
          <dgm:constrLst/>
          <dgm:ruleLst/>
        </dgm:layoutNode>
      </dgm:if>
      <dgm:else name="Name29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2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3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57709F-20BB-8F4D-99FB-C91FD1854DD5}" type="slidenum">
              <a:rPr lang="it-IT" smtClean="0"/>
              <a:t>‹#›</a:t>
            </a:fld>
            <a:endParaRPr lang="it-IT"/>
          </a:p>
        </p:txBody>
      </p:sp>
      <p:sp>
        <p:nvSpPr>
          <p:cNvPr id="6" name="Segnaposto data 5"/>
          <p:cNvSpPr>
            <a:spLocks noGrp="1"/>
          </p:cNvSpPr>
          <p:nvPr>
            <p:ph type="dt" sz="quarter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B4F748-3377-D94F-AAF6-4EEAB49811AB}" type="datetimeFigureOut">
              <a:rPr lang="it-IT" smtClean="0"/>
              <a:t>16/11/2019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8216549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DB5273-97F1-2B4C-9DC3-FEE8997EE064}" type="datetimeFigureOut">
              <a:rPr lang="it-IT" smtClean="0"/>
              <a:t>16/11/2019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F8AE36-1766-4B43-96CA-6925F4A3578D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907046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F8AE36-1766-4B43-96CA-6925F4A3578D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754740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sz="1200" i="1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F8AE36-1766-4B43-96CA-6925F4A3578D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325068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sz="1200" i="1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F8AE36-1766-4B43-96CA-6925F4A3578D}" type="slidenum">
              <a:rPr lang="it-IT" smtClean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84315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sz="1200" i="1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F8AE36-1766-4B43-96CA-6925F4A3578D}" type="slidenum">
              <a:rPr lang="it-IT" smtClean="0"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629330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sz="1200" i="1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F8AE36-1766-4B43-96CA-6925F4A3578D}" type="slidenum">
              <a:rPr lang="it-IT" smtClean="0"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300855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F8AE36-1766-4B43-96CA-6925F4A3578D}" type="slidenum">
              <a:rPr lang="it-IT" smtClean="0"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295809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F8AE36-1766-4B43-96CA-6925F4A3578D}" type="slidenum">
              <a:rPr lang="it-IT" smtClean="0"/>
              <a:t>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711993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F8AE36-1766-4B43-96CA-6925F4A3578D}" type="slidenum">
              <a:rPr lang="it-IT" smtClean="0"/>
              <a:t>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93067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F8AE36-1766-4B43-96CA-6925F4A3578D}" type="slidenum">
              <a:rPr lang="it-IT" smtClean="0"/>
              <a:t>22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813007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https://www.forbes.com/sites/axiometrics/2017/04/21/is-a-recession-coming/#2ea508ad6103 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F8AE36-1766-4B43-96CA-6925F4A3578D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654021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F8AE36-1766-4B43-96CA-6925F4A3578D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042668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In </a:t>
            </a:r>
            <a:r>
              <a:rPr lang="es-ES" dirty="0" err="1"/>
              <a:t>addition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finance</a:t>
            </a:r>
            <a:r>
              <a:rPr lang="es-ES" dirty="0"/>
              <a:t> </a:t>
            </a:r>
            <a:r>
              <a:rPr lang="es-ES" dirty="0" err="1"/>
              <a:t>I’m</a:t>
            </a:r>
            <a:r>
              <a:rPr lang="es-ES" dirty="0"/>
              <a:t> </a:t>
            </a:r>
            <a:r>
              <a:rPr lang="es-ES" dirty="0" err="1"/>
              <a:t>wroking</a:t>
            </a:r>
            <a:r>
              <a:rPr lang="es-ES" dirty="0"/>
              <a:t> in </a:t>
            </a:r>
            <a:r>
              <a:rPr lang="es-ES" dirty="0" err="1"/>
              <a:t>other</a:t>
            </a:r>
            <a:r>
              <a:rPr lang="es-ES" dirty="0"/>
              <a:t> </a:t>
            </a:r>
            <a:r>
              <a:rPr lang="es-ES" dirty="0" err="1"/>
              <a:t>domain</a:t>
            </a:r>
            <a:r>
              <a:rPr lang="es-ES" dirty="0"/>
              <a:t> </a:t>
            </a:r>
            <a:r>
              <a:rPr lang="es-ES" dirty="0" err="1"/>
              <a:t>where</a:t>
            </a:r>
            <a:r>
              <a:rPr lang="es-ES" dirty="0"/>
              <a:t> </a:t>
            </a:r>
            <a:r>
              <a:rPr lang="es-ES" dirty="0" err="1"/>
              <a:t>logical</a:t>
            </a:r>
            <a:r>
              <a:rPr lang="es-ES" dirty="0"/>
              <a:t> </a:t>
            </a:r>
            <a:r>
              <a:rPr lang="es-ES" dirty="0" err="1"/>
              <a:t>justification</a:t>
            </a:r>
            <a:r>
              <a:rPr lang="es-ES" dirty="0"/>
              <a:t> and </a:t>
            </a:r>
            <a:r>
              <a:rPr lang="es-ES" dirty="0" err="1"/>
              <a:t>explanation</a:t>
            </a:r>
            <a:r>
              <a:rPr lang="es-ES" dirty="0"/>
              <a:t> are </a:t>
            </a:r>
            <a:r>
              <a:rPr lang="es-ES" dirty="0" err="1"/>
              <a:t>actually</a:t>
            </a:r>
            <a:r>
              <a:rPr lang="es-ES" dirty="0"/>
              <a:t> </a:t>
            </a:r>
            <a:r>
              <a:rPr lang="es-ES" dirty="0" err="1"/>
              <a:t>key</a:t>
            </a:r>
            <a:r>
              <a:rPr lang="es-ES" dirty="0"/>
              <a:t>. </a:t>
            </a:r>
            <a:r>
              <a:rPr lang="es-ES" dirty="0" err="1"/>
              <a:t>Explanation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dirty="0" err="1"/>
              <a:t>indeed</a:t>
            </a:r>
            <a:r>
              <a:rPr lang="es-ES" dirty="0"/>
              <a:t> </a:t>
            </a:r>
            <a:r>
              <a:rPr lang="es-ES" dirty="0" err="1"/>
              <a:t>important</a:t>
            </a:r>
            <a:r>
              <a:rPr lang="es-ES" dirty="0"/>
              <a:t>, </a:t>
            </a:r>
            <a:r>
              <a:rPr lang="es-ES" dirty="0" err="1"/>
              <a:t>amongst</a:t>
            </a:r>
            <a:r>
              <a:rPr lang="es-ES" dirty="0"/>
              <a:t> </a:t>
            </a:r>
            <a:r>
              <a:rPr lang="es-ES" dirty="0" err="1"/>
              <a:t>other</a:t>
            </a:r>
            <a:r>
              <a:rPr lang="es-ES" dirty="0"/>
              <a:t> </a:t>
            </a:r>
            <a:r>
              <a:rPr lang="es-ES" dirty="0" err="1"/>
              <a:t>things</a:t>
            </a:r>
            <a:r>
              <a:rPr lang="es-ES" dirty="0"/>
              <a:t>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reproducibility</a:t>
            </a:r>
            <a:r>
              <a:rPr lang="es-ES" dirty="0"/>
              <a:t> in </a:t>
            </a:r>
            <a:r>
              <a:rPr lang="es-ES" dirty="0" err="1"/>
              <a:t>scientific</a:t>
            </a:r>
            <a:r>
              <a:rPr lang="es-ES" dirty="0"/>
              <a:t> </a:t>
            </a:r>
            <a:r>
              <a:rPr lang="es-ES" dirty="0" err="1"/>
              <a:t>research</a:t>
            </a:r>
            <a:r>
              <a:rPr lang="es-ES" dirty="0"/>
              <a:t>. </a:t>
            </a:r>
            <a:r>
              <a:rPr lang="es-ES" dirty="0" err="1"/>
              <a:t>How</a:t>
            </a:r>
            <a:r>
              <a:rPr lang="es-ES" dirty="0"/>
              <a:t> to </a:t>
            </a:r>
            <a:r>
              <a:rPr lang="es-ES" dirty="0" err="1"/>
              <a:t>achieve</a:t>
            </a:r>
            <a:r>
              <a:rPr lang="es-ES" dirty="0"/>
              <a:t> it?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example</a:t>
            </a:r>
            <a:r>
              <a:rPr lang="es-ES" dirty="0"/>
              <a:t>, </a:t>
            </a:r>
            <a:r>
              <a:rPr lang="es-ES" dirty="0" err="1"/>
              <a:t>encapsulating</a:t>
            </a:r>
            <a:r>
              <a:rPr lang="es-ES" dirty="0"/>
              <a:t> </a:t>
            </a:r>
            <a:r>
              <a:rPr lang="es-ES" dirty="0" err="1"/>
              <a:t>scientific</a:t>
            </a:r>
            <a:r>
              <a:rPr lang="es-ES" dirty="0"/>
              <a:t> </a:t>
            </a:r>
            <a:r>
              <a:rPr lang="es-ES" dirty="0" err="1"/>
              <a:t>investigations</a:t>
            </a:r>
            <a:r>
              <a:rPr lang="es-ES" dirty="0"/>
              <a:t> in </a:t>
            </a:r>
            <a:r>
              <a:rPr lang="es-ES" dirty="0" err="1"/>
              <a:t>objects</a:t>
            </a:r>
            <a:r>
              <a:rPr lang="es-ES" dirty="0"/>
              <a:t> </a:t>
            </a:r>
            <a:r>
              <a:rPr lang="es-ES" dirty="0" err="1"/>
              <a:t>which</a:t>
            </a:r>
            <a:r>
              <a:rPr lang="es-ES" dirty="0"/>
              <a:t> </a:t>
            </a:r>
            <a:r>
              <a:rPr lang="es-ES" dirty="0" err="1"/>
              <a:t>contain</a:t>
            </a:r>
            <a:r>
              <a:rPr lang="es-ES" dirty="0"/>
              <a:t> </a:t>
            </a:r>
            <a:r>
              <a:rPr lang="es-ES" dirty="0" err="1"/>
              <a:t>all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necessary</a:t>
            </a:r>
            <a:r>
              <a:rPr lang="es-ES" dirty="0"/>
              <a:t> </a:t>
            </a:r>
            <a:r>
              <a:rPr lang="es-ES" dirty="0" err="1"/>
              <a:t>knowledge</a:t>
            </a:r>
            <a:r>
              <a:rPr lang="es-ES" dirty="0"/>
              <a:t> to </a:t>
            </a:r>
            <a:r>
              <a:rPr lang="es-ES" dirty="0" err="1"/>
              <a:t>automatically</a:t>
            </a:r>
            <a:r>
              <a:rPr lang="es-ES" dirty="0"/>
              <a:t> reproduce </a:t>
            </a:r>
            <a:r>
              <a:rPr lang="es-ES" dirty="0" err="1"/>
              <a:t>scientific</a:t>
            </a:r>
            <a:r>
              <a:rPr lang="es-ES" dirty="0"/>
              <a:t> </a:t>
            </a:r>
            <a:r>
              <a:rPr lang="es-ES" dirty="0" err="1"/>
              <a:t>claims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2CC89A-0C20-46A3-AAE2-4A97370D1D3D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812536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/>
              <a:t>What</a:t>
            </a:r>
            <a:r>
              <a:rPr lang="es-ES" dirty="0"/>
              <a:t> </a:t>
            </a:r>
            <a:r>
              <a:rPr lang="es-ES" dirty="0" err="1"/>
              <a:t>we</a:t>
            </a:r>
            <a:r>
              <a:rPr lang="es-ES" dirty="0"/>
              <a:t> </a:t>
            </a:r>
            <a:r>
              <a:rPr lang="es-ES" dirty="0" err="1"/>
              <a:t>learnt</a:t>
            </a:r>
            <a:r>
              <a:rPr lang="es-ES" dirty="0"/>
              <a:t> </a:t>
            </a:r>
            <a:r>
              <a:rPr lang="es-ES" dirty="0" err="1"/>
              <a:t>from</a:t>
            </a:r>
            <a:r>
              <a:rPr lang="es-ES" dirty="0"/>
              <a:t> </a:t>
            </a:r>
            <a:r>
              <a:rPr lang="es-ES" dirty="0" err="1"/>
              <a:t>knowledge-based</a:t>
            </a:r>
            <a:r>
              <a:rPr lang="es-ES" dirty="0"/>
              <a:t> </a:t>
            </a:r>
            <a:r>
              <a:rPr lang="es-ES" dirty="0" err="1"/>
              <a:t>approaches</a:t>
            </a:r>
            <a:r>
              <a:rPr lang="es-ES" dirty="0"/>
              <a:t> </a:t>
            </a:r>
            <a:r>
              <a:rPr lang="es-ES" dirty="0" err="1"/>
              <a:t>like</a:t>
            </a:r>
            <a:r>
              <a:rPr lang="es-ES" dirty="0"/>
              <a:t> Halo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F8AE36-1766-4B43-96CA-6925F4A3578D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806825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/>
              <a:t>Recap the previous slides (statistical vs KB) and go the point on the cognitive chasm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Machine Understanding vs. Human Understanding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Towards fully-fledged cognitive computing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F8AE36-1766-4B43-96CA-6925F4A3578D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753881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/>
              <a:t>We</a:t>
            </a:r>
            <a:r>
              <a:rPr lang="es-ES" dirty="0"/>
              <a:t> </a:t>
            </a:r>
            <a:r>
              <a:rPr lang="es-ES" dirty="0" err="1"/>
              <a:t>have</a:t>
            </a:r>
            <a:r>
              <a:rPr lang="es-ES" dirty="0"/>
              <a:t> </a:t>
            </a:r>
            <a:r>
              <a:rPr lang="es-ES" dirty="0" err="1"/>
              <a:t>seen</a:t>
            </a:r>
            <a:r>
              <a:rPr lang="es-ES" dirty="0"/>
              <a:t> </a:t>
            </a:r>
            <a:r>
              <a:rPr lang="es-ES" dirty="0" err="1"/>
              <a:t>limitations</a:t>
            </a:r>
            <a:r>
              <a:rPr lang="es-ES" dirty="0"/>
              <a:t> </a:t>
            </a:r>
            <a:r>
              <a:rPr lang="es-ES" dirty="0" err="1"/>
              <a:t>on</a:t>
            </a:r>
            <a:r>
              <a:rPr lang="es-ES" dirty="0"/>
              <a:t> </a:t>
            </a:r>
            <a:r>
              <a:rPr lang="es-ES" dirty="0" err="1"/>
              <a:t>both</a:t>
            </a:r>
            <a:r>
              <a:rPr lang="es-ES" dirty="0"/>
              <a:t> </a:t>
            </a:r>
            <a:r>
              <a:rPr lang="es-ES" dirty="0" err="1"/>
              <a:t>sides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spectrum</a:t>
            </a:r>
            <a:r>
              <a:rPr lang="es-ES" dirty="0"/>
              <a:t>. </a:t>
            </a:r>
            <a:r>
              <a:rPr lang="es-ES" dirty="0" err="1"/>
              <a:t>Statistical</a:t>
            </a:r>
            <a:r>
              <a:rPr lang="es-ES" dirty="0"/>
              <a:t> ML and </a:t>
            </a:r>
            <a:r>
              <a:rPr lang="es-ES" dirty="0" err="1"/>
              <a:t>purely</a:t>
            </a:r>
            <a:r>
              <a:rPr lang="es-ES" dirty="0"/>
              <a:t> </a:t>
            </a:r>
            <a:r>
              <a:rPr lang="es-ES" dirty="0" err="1"/>
              <a:t>knowledge-based</a:t>
            </a:r>
            <a:r>
              <a:rPr lang="es-ES" dirty="0"/>
              <a:t> </a:t>
            </a:r>
            <a:r>
              <a:rPr lang="es-ES" dirty="0" err="1"/>
              <a:t>approaches</a:t>
            </a:r>
            <a:r>
              <a:rPr lang="es-ES" dirty="0"/>
              <a:t>. </a:t>
            </a:r>
            <a:r>
              <a:rPr lang="es-ES" dirty="0" err="1"/>
              <a:t>We</a:t>
            </a:r>
            <a:r>
              <a:rPr lang="es-ES" dirty="0"/>
              <a:t> </a:t>
            </a:r>
            <a:r>
              <a:rPr lang="es-ES" dirty="0" err="1"/>
              <a:t>aim</a:t>
            </a:r>
            <a:r>
              <a:rPr lang="es-ES" dirty="0"/>
              <a:t> at </a:t>
            </a:r>
            <a:r>
              <a:rPr lang="es-ES" dirty="0" err="1"/>
              <a:t>dealing</a:t>
            </a:r>
            <a:r>
              <a:rPr lang="es-ES" dirty="0"/>
              <a:t> </a:t>
            </a:r>
            <a:r>
              <a:rPr lang="es-ES" dirty="0" err="1"/>
              <a:t>with</a:t>
            </a:r>
            <a:r>
              <a:rPr lang="es-ES" dirty="0"/>
              <a:t> </a:t>
            </a:r>
            <a:r>
              <a:rPr lang="es-ES" dirty="0" err="1"/>
              <a:t>them</a:t>
            </a:r>
            <a:r>
              <a:rPr lang="es-ES" dirty="0"/>
              <a:t> </a:t>
            </a:r>
            <a:r>
              <a:rPr lang="es-ES" dirty="0" err="1"/>
              <a:t>through</a:t>
            </a:r>
            <a:r>
              <a:rPr lang="es-ES" dirty="0"/>
              <a:t> </a:t>
            </a:r>
            <a:r>
              <a:rPr lang="es-ES" dirty="0" err="1"/>
              <a:t>hybrid</a:t>
            </a:r>
            <a:r>
              <a:rPr lang="es-ES" dirty="0"/>
              <a:t> </a:t>
            </a:r>
            <a:r>
              <a:rPr lang="es-ES" dirty="0" err="1"/>
              <a:t>approaches</a:t>
            </a:r>
            <a:r>
              <a:rPr lang="es-ES" dirty="0"/>
              <a:t> </a:t>
            </a:r>
            <a:r>
              <a:rPr lang="es-ES" dirty="0" err="1"/>
              <a:t>based</a:t>
            </a:r>
            <a:r>
              <a:rPr lang="es-ES" dirty="0"/>
              <a:t> </a:t>
            </a:r>
            <a:r>
              <a:rPr lang="es-ES" dirty="0" err="1"/>
              <a:t>on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notion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natural </a:t>
            </a:r>
            <a:r>
              <a:rPr lang="es-ES" dirty="0" err="1"/>
              <a:t>learning</a:t>
            </a:r>
            <a:r>
              <a:rPr lang="es-ES" dirty="0"/>
              <a:t>, </a:t>
            </a:r>
            <a:r>
              <a:rPr lang="es-ES" dirty="0" err="1"/>
              <a:t>where</a:t>
            </a:r>
            <a:r>
              <a:rPr lang="es-ES" dirty="0"/>
              <a:t> </a:t>
            </a:r>
            <a:r>
              <a:rPr lang="es-ES" dirty="0" err="1"/>
              <a:t>we</a:t>
            </a:r>
            <a:r>
              <a:rPr lang="es-ES" dirty="0"/>
              <a:t> try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expand</a:t>
            </a:r>
            <a:r>
              <a:rPr lang="es-ES" dirty="0"/>
              <a:t> </a:t>
            </a:r>
            <a:r>
              <a:rPr lang="es-ES" dirty="0" err="1"/>
              <a:t>existing</a:t>
            </a:r>
            <a:r>
              <a:rPr lang="es-ES" dirty="0"/>
              <a:t> </a:t>
            </a:r>
            <a:r>
              <a:rPr lang="es-ES" dirty="0" err="1"/>
              <a:t>knowledge</a:t>
            </a:r>
            <a:r>
              <a:rPr lang="es-ES" dirty="0"/>
              <a:t> </a:t>
            </a:r>
            <a:r>
              <a:rPr lang="es-ES" dirty="0" err="1"/>
              <a:t>graphs</a:t>
            </a:r>
            <a:r>
              <a:rPr lang="es-ES" dirty="0"/>
              <a:t> </a:t>
            </a:r>
            <a:r>
              <a:rPr lang="es-ES" dirty="0" err="1"/>
              <a:t>with</a:t>
            </a:r>
            <a:r>
              <a:rPr lang="es-ES" dirty="0"/>
              <a:t> a  </a:t>
            </a:r>
            <a:r>
              <a:rPr lang="es-ES" dirty="0" err="1"/>
              <a:t>representation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domain</a:t>
            </a:r>
            <a:r>
              <a:rPr lang="es-ES" dirty="0"/>
              <a:t> </a:t>
            </a:r>
            <a:r>
              <a:rPr lang="es-ES" dirty="0" err="1"/>
              <a:t>knowledge</a:t>
            </a:r>
            <a:r>
              <a:rPr lang="es-ES" dirty="0"/>
              <a:t> </a:t>
            </a:r>
            <a:r>
              <a:rPr lang="es-ES" dirty="0" err="1"/>
              <a:t>that</a:t>
            </a:r>
            <a:r>
              <a:rPr lang="es-ES" dirty="0"/>
              <a:t> </a:t>
            </a:r>
            <a:r>
              <a:rPr lang="es-ES" dirty="0" err="1"/>
              <a:t>actually</a:t>
            </a:r>
            <a:r>
              <a:rPr lang="es-ES" dirty="0"/>
              <a:t> comes </a:t>
            </a:r>
            <a:r>
              <a:rPr lang="es-ES" dirty="0" err="1"/>
              <a:t>from</a:t>
            </a:r>
            <a:r>
              <a:rPr lang="es-ES" dirty="0"/>
              <a:t> human </a:t>
            </a:r>
            <a:r>
              <a:rPr lang="es-ES" dirty="0" err="1"/>
              <a:t>text</a:t>
            </a:r>
            <a:r>
              <a:rPr lang="es-ES" dirty="0"/>
              <a:t>, and </a:t>
            </a:r>
            <a:r>
              <a:rPr lang="es-ES" dirty="0" err="1"/>
              <a:t>not</a:t>
            </a:r>
            <a:r>
              <a:rPr lang="es-ES" dirty="0"/>
              <a:t> o</a:t>
            </a:r>
          </a:p>
          <a:p>
            <a:endParaRPr lang="es-E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2E414F"/>
                </a:solidFill>
                <a:latin typeface="-apple-system"/>
              </a:rPr>
              <a:t>Denaux, R and Gómez-Pérez, JM (2018). Vecsigrafo: Corpus-based Word-Concept Embeddings - Bridging the Statistic-Symbolic Representational Gap in Natural Language Processing. Semantic Web Journal (under evaluation) http://www.semantic-web-journal.net/content/vecsigrafo-corpus-based-word-concept-embeddings-bridging-statisticsymbolic-representational</a:t>
            </a:r>
            <a:endParaRPr lang="es-ES" sz="120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F8AE36-1766-4B43-96CA-6925F4A3578D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560479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this tutorial, instead of Sensigrafo we are going to use WordNet, which is conceptually similar to Sensigrafo, Expert System’s proprietary knowledge graph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F8AE36-1766-4B43-96CA-6925F4A3578D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551002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/>
              <a:t>Second</a:t>
            </a:r>
            <a:r>
              <a:rPr lang="es-ES" dirty="0"/>
              <a:t> </a:t>
            </a:r>
            <a:r>
              <a:rPr lang="es-ES" dirty="0" err="1"/>
              <a:t>piece</a:t>
            </a:r>
            <a:r>
              <a:rPr lang="es-ES" dirty="0"/>
              <a:t> (</a:t>
            </a:r>
            <a:r>
              <a:rPr lang="es-ES" dirty="0" err="1"/>
              <a:t>building</a:t>
            </a:r>
            <a:r>
              <a:rPr lang="es-ES" dirty="0"/>
              <a:t> a </a:t>
            </a:r>
            <a:r>
              <a:rPr lang="es-ES" dirty="0" err="1"/>
              <a:t>language</a:t>
            </a:r>
            <a:r>
              <a:rPr lang="es-ES" dirty="0"/>
              <a:t> </a:t>
            </a:r>
            <a:r>
              <a:rPr lang="es-ES" dirty="0" err="1"/>
              <a:t>model</a:t>
            </a:r>
            <a:r>
              <a:rPr lang="es-ES" dirty="0"/>
              <a:t>): </a:t>
            </a:r>
            <a:r>
              <a:rPr lang="es-ES" dirty="0" err="1"/>
              <a:t>Embeddings</a:t>
            </a:r>
            <a:r>
              <a:rPr lang="es-ES" dirty="0"/>
              <a:t> and </a:t>
            </a:r>
            <a:r>
              <a:rPr lang="es-ES" dirty="0" err="1"/>
              <a:t>language</a:t>
            </a:r>
            <a:r>
              <a:rPr lang="es-ES" dirty="0"/>
              <a:t> </a:t>
            </a:r>
            <a:r>
              <a:rPr lang="es-ES" dirty="0" err="1"/>
              <a:t>models</a:t>
            </a:r>
            <a:endParaRPr lang="es-ES" dirty="0"/>
          </a:p>
          <a:p>
            <a:r>
              <a:rPr lang="en-US" dirty="0"/>
              <a:t>N</a:t>
            </a:r>
            <a:r>
              <a:rPr lang="es-ES" dirty="0" err="1"/>
              <a:t>ot</a:t>
            </a:r>
            <a:r>
              <a:rPr lang="es-ES" dirty="0"/>
              <a:t> </a:t>
            </a:r>
            <a:r>
              <a:rPr lang="es-ES" dirty="0" err="1"/>
              <a:t>only</a:t>
            </a:r>
            <a:r>
              <a:rPr lang="es-ES" dirty="0"/>
              <a:t> </a:t>
            </a:r>
            <a:r>
              <a:rPr lang="es-ES" dirty="0" err="1"/>
              <a:t>words</a:t>
            </a:r>
            <a:r>
              <a:rPr lang="es-ES" dirty="0"/>
              <a:t>!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F8AE36-1766-4B43-96CA-6925F4A3578D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41517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Expert_System" TargetMode="External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it-IT" dirty="0"/>
              <a:t>Click to </a:t>
            </a:r>
            <a:r>
              <a:rPr lang="it-IT" dirty="0" err="1"/>
              <a:t>change</a:t>
            </a:r>
            <a:r>
              <a:rPr lang="it-IT" dirty="0"/>
              <a:t> Title</a:t>
            </a:r>
          </a:p>
        </p:txBody>
      </p:sp>
      <p:sp>
        <p:nvSpPr>
          <p:cNvPr id="5" name="Segnaposto contenuto 2"/>
          <p:cNvSpPr>
            <a:spLocks noGrp="1"/>
          </p:cNvSpPr>
          <p:nvPr>
            <p:ph sz="half" idx="11" hasCustomPrompt="1"/>
          </p:nvPr>
        </p:nvSpPr>
        <p:spPr>
          <a:xfrm>
            <a:off x="23912" y="3776055"/>
            <a:ext cx="9120088" cy="523887"/>
          </a:xfrm>
          <a:prstGeom prst="rect">
            <a:avLst/>
          </a:prstGeom>
        </p:spPr>
        <p:txBody>
          <a:bodyPr lIns="180000"/>
          <a:lstStyle>
            <a:lvl1pPr marL="0" indent="0" algn="ctr">
              <a:buClr>
                <a:srgbClr val="EC2F00"/>
              </a:buClr>
              <a:buFontTx/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Clr>
                <a:srgbClr val="EC2F00"/>
              </a:buClr>
              <a:buSzPct val="80000"/>
              <a:buFontTx/>
              <a:buNone/>
              <a:defRPr sz="2000">
                <a:solidFill>
                  <a:srgbClr val="1B3F7D"/>
                </a:solidFill>
              </a:defRPr>
            </a:lvl2pPr>
            <a:lvl3pPr marL="914400" indent="0" algn="ctr">
              <a:buClr>
                <a:srgbClr val="EC2F00"/>
              </a:buClr>
              <a:buSzPct val="50000"/>
              <a:buFontTx/>
              <a:buNone/>
              <a:defRPr sz="2000">
                <a:solidFill>
                  <a:srgbClr val="1B3F7D"/>
                </a:solidFill>
              </a:defRPr>
            </a:lvl3pPr>
            <a:lvl4pPr marL="1371600" indent="0" algn="ctr">
              <a:buClr>
                <a:srgbClr val="EC2F00"/>
              </a:buClr>
              <a:buSzPct val="30000"/>
              <a:buFontTx/>
              <a:buNone/>
              <a:defRPr sz="2000">
                <a:solidFill>
                  <a:srgbClr val="1B3F7D"/>
                </a:solidFill>
              </a:defRPr>
            </a:lvl4pPr>
            <a:lvl5pPr marL="1828800" indent="0" algn="ctr">
              <a:buClr>
                <a:srgbClr val="EC2F00"/>
              </a:buClr>
              <a:buSzPct val="30000"/>
              <a:buFontTx/>
              <a:buNone/>
              <a:defRPr sz="2000">
                <a:solidFill>
                  <a:srgbClr val="1B3F7D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 dirty="0"/>
              <a:t>Click to </a:t>
            </a:r>
            <a:r>
              <a:rPr lang="it-IT" dirty="0" err="1"/>
              <a:t>change</a:t>
            </a:r>
            <a:r>
              <a:rPr lang="it-IT" dirty="0"/>
              <a:t> </a:t>
            </a:r>
            <a:r>
              <a:rPr lang="it-IT" dirty="0" err="1"/>
              <a:t>subtitle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9373948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contenuto 2"/>
          <p:cNvSpPr>
            <a:spLocks noGrp="1"/>
          </p:cNvSpPr>
          <p:nvPr>
            <p:ph sz="half" idx="10" hasCustomPrompt="1"/>
          </p:nvPr>
        </p:nvSpPr>
        <p:spPr>
          <a:xfrm>
            <a:off x="583522" y="699542"/>
            <a:ext cx="7998536" cy="3960440"/>
          </a:xfrm>
          <a:prstGeom prst="rect">
            <a:avLst/>
          </a:prstGeom>
        </p:spPr>
        <p:txBody>
          <a:bodyPr lIns="180000"/>
          <a:lstStyle>
            <a:lvl1pPr marL="0" indent="0" algn="l">
              <a:buClr>
                <a:srgbClr val="EC2F00"/>
              </a:buClr>
              <a:buFont typeface="Wingdings" charset="2"/>
              <a:buNone/>
              <a:defRPr sz="2000">
                <a:solidFill>
                  <a:srgbClr val="1B3F7D"/>
                </a:solidFill>
              </a:defRPr>
            </a:lvl1pPr>
            <a:lvl2pPr marL="742950" indent="-285750" algn="l">
              <a:buClr>
                <a:srgbClr val="EC2F00"/>
              </a:buClr>
              <a:buSzPct val="80000"/>
              <a:buFont typeface="Wingdings" charset="2"/>
              <a:buChar char="§"/>
              <a:defRPr sz="2000">
                <a:solidFill>
                  <a:srgbClr val="1B3F7D"/>
                </a:solidFill>
              </a:defRPr>
            </a:lvl2pPr>
            <a:lvl3pPr marL="1143000" indent="-228600" algn="l">
              <a:buClr>
                <a:srgbClr val="EC2F00"/>
              </a:buClr>
              <a:buSzPct val="50000"/>
              <a:buFont typeface="Wingdings" charset="2"/>
              <a:buChar char="§"/>
              <a:defRPr sz="2000">
                <a:solidFill>
                  <a:srgbClr val="1B3F7D"/>
                </a:solidFill>
              </a:defRPr>
            </a:lvl3pPr>
            <a:lvl4pPr marL="1600200" indent="-228600" algn="l">
              <a:buClr>
                <a:srgbClr val="EC2F00"/>
              </a:buClr>
              <a:buSzPct val="30000"/>
              <a:buFont typeface="Wingdings" charset="2"/>
              <a:buChar char="§"/>
              <a:defRPr sz="2000">
                <a:solidFill>
                  <a:srgbClr val="1B3F7D"/>
                </a:solidFill>
              </a:defRPr>
            </a:lvl4pPr>
            <a:lvl5pPr marL="2057400" indent="-228600" algn="l">
              <a:buClr>
                <a:srgbClr val="EC2F00"/>
              </a:buClr>
              <a:buSzPct val="30000"/>
              <a:buFont typeface="Wingdings" charset="2"/>
              <a:buChar char="§"/>
              <a:defRPr sz="2000">
                <a:solidFill>
                  <a:srgbClr val="1B3F7D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 dirty="0"/>
              <a:t>TABLE</a:t>
            </a:r>
          </a:p>
        </p:txBody>
      </p:sp>
      <p:sp>
        <p:nvSpPr>
          <p:cNvPr id="8" name="Segnaposto contenuto 2"/>
          <p:cNvSpPr>
            <a:spLocks noGrp="1"/>
          </p:cNvSpPr>
          <p:nvPr>
            <p:ph sz="half" idx="17" hasCustomPrompt="1"/>
          </p:nvPr>
        </p:nvSpPr>
        <p:spPr>
          <a:xfrm>
            <a:off x="0" y="0"/>
            <a:ext cx="9144000" cy="679004"/>
          </a:xfrm>
          <a:prstGeom prst="rect">
            <a:avLst/>
          </a:prstGeom>
        </p:spPr>
        <p:txBody>
          <a:bodyPr lIns="180000"/>
          <a:lstStyle>
            <a:lvl1pPr marL="0" indent="0" algn="ctr">
              <a:buClr>
                <a:srgbClr val="EC2F00"/>
              </a:buClr>
              <a:buFont typeface="Wingdings" charset="2"/>
              <a:buNone/>
              <a:defRPr sz="2800" baseline="0">
                <a:solidFill>
                  <a:srgbClr val="1B3F7D"/>
                </a:solidFill>
              </a:defRPr>
            </a:lvl1pPr>
            <a:lvl2pPr marL="742950" indent="-285750" algn="l">
              <a:buClr>
                <a:srgbClr val="EC2F00"/>
              </a:buClr>
              <a:buSzPct val="80000"/>
              <a:buFont typeface="Wingdings" charset="2"/>
              <a:buChar char="§"/>
              <a:defRPr sz="2000">
                <a:solidFill>
                  <a:srgbClr val="1B3F7D"/>
                </a:solidFill>
              </a:defRPr>
            </a:lvl2pPr>
            <a:lvl3pPr marL="1143000" indent="-228600" algn="l">
              <a:buClr>
                <a:srgbClr val="EC2F00"/>
              </a:buClr>
              <a:buSzPct val="50000"/>
              <a:buFont typeface="Wingdings" charset="2"/>
              <a:buChar char="§"/>
              <a:defRPr sz="2000">
                <a:solidFill>
                  <a:srgbClr val="1B3F7D"/>
                </a:solidFill>
              </a:defRPr>
            </a:lvl3pPr>
            <a:lvl4pPr marL="1600200" indent="-228600" algn="l">
              <a:buClr>
                <a:srgbClr val="EC2F00"/>
              </a:buClr>
              <a:buSzPct val="30000"/>
              <a:buFont typeface="Wingdings" charset="2"/>
              <a:buChar char="§"/>
              <a:defRPr sz="2000">
                <a:solidFill>
                  <a:srgbClr val="1B3F7D"/>
                </a:solidFill>
              </a:defRPr>
            </a:lvl4pPr>
            <a:lvl5pPr marL="2057400" indent="-228600" algn="l">
              <a:buClr>
                <a:srgbClr val="EC2F00"/>
              </a:buClr>
              <a:buSzPct val="30000"/>
              <a:buFont typeface="Wingdings" charset="2"/>
              <a:buChar char="§"/>
              <a:defRPr sz="2000">
                <a:solidFill>
                  <a:srgbClr val="1B3F7D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 dirty="0"/>
              <a:t>Click to </a:t>
            </a:r>
            <a:r>
              <a:rPr lang="it-IT" dirty="0" err="1"/>
              <a:t>change</a:t>
            </a:r>
            <a:r>
              <a:rPr lang="it-IT" dirty="0"/>
              <a:t> Title</a:t>
            </a:r>
          </a:p>
        </p:txBody>
      </p:sp>
      <p:sp>
        <p:nvSpPr>
          <p:cNvPr id="6" name="Segnaposto numero diapositiva 3"/>
          <p:cNvSpPr>
            <a:spLocks noGrp="1"/>
          </p:cNvSpPr>
          <p:nvPr>
            <p:ph type="sldNum" sz="quarter" idx="4"/>
          </p:nvPr>
        </p:nvSpPr>
        <p:spPr>
          <a:xfrm>
            <a:off x="0" y="4767263"/>
            <a:ext cx="9144000" cy="2527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it-IT" dirty="0"/>
              <a:t>							</a:t>
            </a:r>
            <a:fld id="{A5966B91-A095-42D1-A609-26FD12F997AA}" type="slidenum">
              <a:rPr lang="it-IT" smtClean="0"/>
              <a:pPr/>
              <a:t>‹#›</a:t>
            </a:fld>
            <a:endParaRPr lang="it-IT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contenuto 2"/>
          <p:cNvSpPr>
            <a:spLocks noGrp="1"/>
          </p:cNvSpPr>
          <p:nvPr>
            <p:ph sz="half" idx="10" hasCustomPrompt="1"/>
          </p:nvPr>
        </p:nvSpPr>
        <p:spPr>
          <a:xfrm>
            <a:off x="583522" y="699542"/>
            <a:ext cx="7998536" cy="3960440"/>
          </a:xfrm>
          <a:prstGeom prst="rect">
            <a:avLst/>
          </a:prstGeom>
        </p:spPr>
        <p:txBody>
          <a:bodyPr lIns="180000"/>
          <a:lstStyle>
            <a:lvl1pPr marL="0" indent="0" algn="l">
              <a:buClr>
                <a:srgbClr val="EC2F00"/>
              </a:buClr>
              <a:buFont typeface="Wingdings" charset="2"/>
              <a:buNone/>
              <a:defRPr sz="2000">
                <a:solidFill>
                  <a:srgbClr val="1B3F7D"/>
                </a:solidFill>
              </a:defRPr>
            </a:lvl1pPr>
            <a:lvl2pPr marL="742950" indent="-285750" algn="l">
              <a:buClr>
                <a:srgbClr val="EC2F00"/>
              </a:buClr>
              <a:buSzPct val="80000"/>
              <a:buFont typeface="Wingdings" charset="2"/>
              <a:buChar char="§"/>
              <a:defRPr sz="2000">
                <a:solidFill>
                  <a:srgbClr val="1B3F7D"/>
                </a:solidFill>
              </a:defRPr>
            </a:lvl2pPr>
            <a:lvl3pPr marL="1143000" indent="-228600" algn="l">
              <a:buClr>
                <a:srgbClr val="EC2F00"/>
              </a:buClr>
              <a:buSzPct val="50000"/>
              <a:buFont typeface="Wingdings" charset="2"/>
              <a:buChar char="§"/>
              <a:defRPr sz="2000">
                <a:solidFill>
                  <a:srgbClr val="1B3F7D"/>
                </a:solidFill>
              </a:defRPr>
            </a:lvl3pPr>
            <a:lvl4pPr marL="1600200" indent="-228600" algn="l">
              <a:buClr>
                <a:srgbClr val="EC2F00"/>
              </a:buClr>
              <a:buSzPct val="30000"/>
              <a:buFont typeface="Wingdings" charset="2"/>
              <a:buChar char="§"/>
              <a:defRPr sz="2000">
                <a:solidFill>
                  <a:srgbClr val="1B3F7D"/>
                </a:solidFill>
              </a:defRPr>
            </a:lvl4pPr>
            <a:lvl5pPr marL="2057400" indent="-228600" algn="l">
              <a:buClr>
                <a:srgbClr val="EC2F00"/>
              </a:buClr>
              <a:buSzPct val="30000"/>
              <a:buFont typeface="Wingdings" charset="2"/>
              <a:buChar char="§"/>
              <a:defRPr sz="2000">
                <a:solidFill>
                  <a:srgbClr val="1B3F7D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 dirty="0"/>
              <a:t>CHART</a:t>
            </a:r>
          </a:p>
        </p:txBody>
      </p:sp>
      <p:sp>
        <p:nvSpPr>
          <p:cNvPr id="8" name="Segnaposto contenuto 2"/>
          <p:cNvSpPr>
            <a:spLocks noGrp="1"/>
          </p:cNvSpPr>
          <p:nvPr>
            <p:ph sz="half" idx="17" hasCustomPrompt="1"/>
          </p:nvPr>
        </p:nvSpPr>
        <p:spPr>
          <a:xfrm>
            <a:off x="0" y="0"/>
            <a:ext cx="9144000" cy="679004"/>
          </a:xfrm>
          <a:prstGeom prst="rect">
            <a:avLst/>
          </a:prstGeom>
        </p:spPr>
        <p:txBody>
          <a:bodyPr lIns="180000"/>
          <a:lstStyle>
            <a:lvl1pPr marL="0" indent="0" algn="ctr">
              <a:buClr>
                <a:srgbClr val="EC2F00"/>
              </a:buClr>
              <a:buFont typeface="Wingdings" charset="2"/>
              <a:buNone/>
              <a:defRPr sz="2800">
                <a:solidFill>
                  <a:srgbClr val="1B3F7D"/>
                </a:solidFill>
              </a:defRPr>
            </a:lvl1pPr>
            <a:lvl2pPr marL="742950" indent="-285750" algn="l">
              <a:buClr>
                <a:srgbClr val="EC2F00"/>
              </a:buClr>
              <a:buSzPct val="80000"/>
              <a:buFont typeface="Wingdings" charset="2"/>
              <a:buChar char="§"/>
              <a:defRPr sz="2000">
                <a:solidFill>
                  <a:srgbClr val="1B3F7D"/>
                </a:solidFill>
              </a:defRPr>
            </a:lvl2pPr>
            <a:lvl3pPr marL="1143000" indent="-228600" algn="l">
              <a:buClr>
                <a:srgbClr val="EC2F00"/>
              </a:buClr>
              <a:buSzPct val="50000"/>
              <a:buFont typeface="Wingdings" charset="2"/>
              <a:buChar char="§"/>
              <a:defRPr sz="2000">
                <a:solidFill>
                  <a:srgbClr val="1B3F7D"/>
                </a:solidFill>
              </a:defRPr>
            </a:lvl3pPr>
            <a:lvl4pPr marL="1600200" indent="-228600" algn="l">
              <a:buClr>
                <a:srgbClr val="EC2F00"/>
              </a:buClr>
              <a:buSzPct val="30000"/>
              <a:buFont typeface="Wingdings" charset="2"/>
              <a:buChar char="§"/>
              <a:defRPr sz="2000">
                <a:solidFill>
                  <a:srgbClr val="1B3F7D"/>
                </a:solidFill>
              </a:defRPr>
            </a:lvl4pPr>
            <a:lvl5pPr marL="2057400" indent="-228600" algn="l">
              <a:buClr>
                <a:srgbClr val="EC2F00"/>
              </a:buClr>
              <a:buSzPct val="30000"/>
              <a:buFont typeface="Wingdings" charset="2"/>
              <a:buChar char="§"/>
              <a:defRPr sz="2000">
                <a:solidFill>
                  <a:srgbClr val="1B3F7D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 dirty="0"/>
              <a:t>Click to </a:t>
            </a:r>
            <a:r>
              <a:rPr lang="it-IT" dirty="0" err="1"/>
              <a:t>change</a:t>
            </a:r>
            <a:r>
              <a:rPr lang="it-IT" dirty="0"/>
              <a:t> Title</a:t>
            </a:r>
          </a:p>
        </p:txBody>
      </p:sp>
      <p:sp>
        <p:nvSpPr>
          <p:cNvPr id="5" name="Segnaposto numero diapositiva 3"/>
          <p:cNvSpPr>
            <a:spLocks noGrp="1"/>
          </p:cNvSpPr>
          <p:nvPr>
            <p:ph type="sldNum" sz="quarter" idx="4"/>
          </p:nvPr>
        </p:nvSpPr>
        <p:spPr>
          <a:xfrm>
            <a:off x="0" y="4767263"/>
            <a:ext cx="9144000" cy="2527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it-IT" dirty="0"/>
              <a:t>							</a:t>
            </a:r>
            <a:fld id="{A5966B91-A095-42D1-A609-26FD12F997AA}" type="slidenum">
              <a:rPr lang="it-IT" smtClean="0"/>
              <a:pPr/>
              <a:t>‹#›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9483491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 hasCustomPrompt="1"/>
          </p:nvPr>
        </p:nvSpPr>
        <p:spPr>
          <a:xfrm>
            <a:off x="0" y="1059582"/>
            <a:ext cx="5292080" cy="857250"/>
          </a:xfrm>
        </p:spPr>
        <p:txBody>
          <a:bodyPr lIns="540000">
            <a:normAutofit/>
          </a:bodyPr>
          <a:lstStyle>
            <a:lvl1pPr algn="l">
              <a:defRPr sz="2200">
                <a:solidFill>
                  <a:srgbClr val="EC2F00"/>
                </a:solidFill>
              </a:defRPr>
            </a:lvl1pPr>
          </a:lstStyle>
          <a:p>
            <a:r>
              <a:rPr lang="it-IT" dirty="0"/>
              <a:t>NAME</a:t>
            </a:r>
            <a:br>
              <a:rPr lang="it-IT" dirty="0"/>
            </a:br>
            <a:r>
              <a:rPr lang="it-IT" dirty="0"/>
              <a:t>TITLE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 hasCustomPrompt="1"/>
          </p:nvPr>
        </p:nvSpPr>
        <p:spPr>
          <a:xfrm>
            <a:off x="0" y="1916832"/>
            <a:ext cx="5292080" cy="783059"/>
          </a:xfrm>
          <a:prstGeom prst="rect">
            <a:avLst/>
          </a:prstGeom>
        </p:spPr>
        <p:txBody>
          <a:bodyPr lIns="540000" anchor="b"/>
          <a:lstStyle>
            <a:lvl1pPr marL="0" indent="0">
              <a:buNone/>
              <a:defRPr sz="1600" b="0" baseline="0">
                <a:solidFill>
                  <a:srgbClr val="1B3F7D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dirty="0"/>
              <a:t>Email - </a:t>
            </a:r>
            <a:r>
              <a:rPr lang="it-IT" dirty="0" err="1"/>
              <a:t>phone</a:t>
            </a:r>
            <a:endParaRPr lang="it-IT" dirty="0"/>
          </a:p>
        </p:txBody>
      </p:sp>
      <p:sp>
        <p:nvSpPr>
          <p:cNvPr id="14" name="CasellaDiTesto 13"/>
          <p:cNvSpPr txBox="1"/>
          <p:nvPr userDrawn="1"/>
        </p:nvSpPr>
        <p:spPr>
          <a:xfrm>
            <a:off x="1285852" y="3462218"/>
            <a:ext cx="379020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 err="1">
                <a:solidFill>
                  <a:schemeClr val="bg1"/>
                </a:solidFill>
              </a:rPr>
              <a:t>linkedin.com</a:t>
            </a:r>
            <a:r>
              <a:rPr lang="it-IT" sz="1600" dirty="0">
                <a:solidFill>
                  <a:schemeClr val="bg1"/>
                </a:solidFill>
              </a:rPr>
              <a:t>/company/</a:t>
            </a:r>
            <a:r>
              <a:rPr lang="it-IT" sz="1600" dirty="0" err="1">
                <a:solidFill>
                  <a:schemeClr val="bg1"/>
                </a:solidFill>
              </a:rPr>
              <a:t>expert-system</a:t>
            </a:r>
            <a:endParaRPr lang="it-IT" sz="1600" dirty="0">
              <a:solidFill>
                <a:schemeClr val="bg1"/>
              </a:solidFill>
            </a:endParaRPr>
          </a:p>
          <a:p>
            <a:endParaRPr lang="it-IT" sz="1600" dirty="0">
              <a:solidFill>
                <a:schemeClr val="bg1"/>
              </a:solidFill>
              <a:hlinkClick r:id="rId3"/>
            </a:endParaRPr>
          </a:p>
          <a:p>
            <a:r>
              <a:rPr lang="it-IT" sz="1600" dirty="0" err="1">
                <a:solidFill>
                  <a:schemeClr val="bg1"/>
                </a:solidFill>
              </a:rPr>
              <a:t>twitter.com</a:t>
            </a:r>
            <a:r>
              <a:rPr lang="it-IT" sz="1600" dirty="0">
                <a:solidFill>
                  <a:schemeClr val="bg1"/>
                </a:solidFill>
              </a:rPr>
              <a:t>/</a:t>
            </a:r>
            <a:r>
              <a:rPr lang="it-IT" sz="1600" dirty="0" err="1">
                <a:solidFill>
                  <a:schemeClr val="bg1"/>
                </a:solidFill>
              </a:rPr>
              <a:t>Expert_System</a:t>
            </a:r>
            <a:endParaRPr lang="it-IT" sz="1600" dirty="0">
              <a:solidFill>
                <a:schemeClr val="bg1"/>
              </a:solidFill>
            </a:endParaRPr>
          </a:p>
          <a:p>
            <a:endParaRPr lang="it-IT" sz="1600" dirty="0">
              <a:solidFill>
                <a:schemeClr val="bg1"/>
              </a:solidFill>
            </a:endParaRPr>
          </a:p>
          <a:p>
            <a:r>
              <a:rPr lang="it-IT" sz="1600" dirty="0">
                <a:solidFill>
                  <a:schemeClr val="bg1"/>
                </a:solidFill>
              </a:rPr>
              <a:t>info@expertsystem.com</a:t>
            </a:r>
          </a:p>
        </p:txBody>
      </p:sp>
      <p:pic>
        <p:nvPicPr>
          <p:cNvPr id="16" name="Picture 6" descr="D:\LAVORI\Expert System\PPT\mail.png"/>
          <p:cNvPicPr>
            <a:picLocks noChangeAspect="1" noChangeArrowheads="1"/>
          </p:cNvPicPr>
          <p:nvPr userDrawn="1"/>
        </p:nvPicPr>
        <p:blipFill>
          <a:blip r:embed="rId4"/>
          <a:srcRect/>
          <a:stretch>
            <a:fillRect/>
          </a:stretch>
        </p:blipFill>
        <p:spPr bwMode="auto">
          <a:xfrm>
            <a:off x="928662" y="4500576"/>
            <a:ext cx="357190" cy="245568"/>
          </a:xfrm>
          <a:prstGeom prst="rect">
            <a:avLst/>
          </a:prstGeom>
          <a:noFill/>
        </p:spPr>
      </p:pic>
      <p:pic>
        <p:nvPicPr>
          <p:cNvPr id="17" name="Picture 7" descr="D:\LAVORI\Expert System\PPT\tw.png"/>
          <p:cNvPicPr>
            <a:picLocks noChangeAspect="1" noChangeArrowheads="1"/>
          </p:cNvPicPr>
          <p:nvPr userDrawn="1"/>
        </p:nvPicPr>
        <p:blipFill>
          <a:blip r:embed="rId5"/>
          <a:srcRect/>
          <a:stretch>
            <a:fillRect/>
          </a:stretch>
        </p:blipFill>
        <p:spPr bwMode="auto">
          <a:xfrm>
            <a:off x="928662" y="4000510"/>
            <a:ext cx="307733" cy="250033"/>
          </a:xfrm>
          <a:prstGeom prst="rect">
            <a:avLst/>
          </a:prstGeom>
          <a:noFill/>
        </p:spPr>
      </p:pic>
      <p:pic>
        <p:nvPicPr>
          <p:cNvPr id="5" name="Immagine 4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662" y="3470036"/>
            <a:ext cx="324000" cy="324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onten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título 1"/>
          <p:cNvSpPr>
            <a:spLocks noGrp="1"/>
          </p:cNvSpPr>
          <p:nvPr>
            <p:ph type="title"/>
          </p:nvPr>
        </p:nvSpPr>
        <p:spPr>
          <a:xfrm>
            <a:off x="628650" y="92869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8" name="Marcador de texto 2"/>
          <p:cNvSpPr>
            <a:spLocks noGrp="1"/>
          </p:cNvSpPr>
          <p:nvPr>
            <p:ph idx="1"/>
          </p:nvPr>
        </p:nvSpPr>
        <p:spPr>
          <a:xfrm>
            <a:off x="628650" y="1171576"/>
            <a:ext cx="7886700" cy="34611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/>
              <a:t>Haga clic para modificar el estilo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</a:p>
        </p:txBody>
      </p:sp>
      <p:sp>
        <p:nvSpPr>
          <p:cNvPr id="13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F3F683-5FEE-4535-BAFC-493B4CE66D5A}" type="slidenum">
              <a:rPr lang="es-ES" smtClean="0"/>
              <a:t>‹#›</a:t>
            </a:fld>
            <a:endParaRPr lang="es-ES"/>
          </a:p>
        </p:txBody>
      </p:sp>
      <p:sp>
        <p:nvSpPr>
          <p:cNvPr id="6" name="CuadroTexto 5"/>
          <p:cNvSpPr txBox="1"/>
          <p:nvPr userDrawn="1"/>
        </p:nvSpPr>
        <p:spPr>
          <a:xfrm>
            <a:off x="1" y="4935751"/>
            <a:ext cx="355962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900" dirty="0" err="1"/>
              <a:t>Crossing</a:t>
            </a:r>
            <a:r>
              <a:rPr lang="es-ES" sz="900" dirty="0"/>
              <a:t> </a:t>
            </a:r>
            <a:r>
              <a:rPr lang="es-ES" sz="900" dirty="0" err="1"/>
              <a:t>the</a:t>
            </a:r>
            <a:r>
              <a:rPr lang="es-ES" sz="900" dirty="0"/>
              <a:t> </a:t>
            </a:r>
            <a:r>
              <a:rPr lang="es-ES" sz="900" dirty="0" err="1"/>
              <a:t>Cognitive</a:t>
            </a:r>
            <a:r>
              <a:rPr lang="es-ES" sz="900" dirty="0"/>
              <a:t> </a:t>
            </a:r>
            <a:r>
              <a:rPr lang="es-ES" sz="900" dirty="0" err="1"/>
              <a:t>Chasm</a:t>
            </a:r>
            <a:r>
              <a:rPr lang="es-ES" sz="900" dirty="0"/>
              <a:t> – Jose Manuel Gomez-Perez, PhD</a:t>
            </a:r>
          </a:p>
        </p:txBody>
      </p:sp>
    </p:spTree>
    <p:extLst>
      <p:ext uri="{BB962C8B-B14F-4D97-AF65-F5344CB8AC3E}">
        <p14:creationId xmlns:p14="http://schemas.microsoft.com/office/powerpoint/2010/main" val="11046511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F3F683-5FEE-4535-BAFC-493B4CE66D5A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517030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4392465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/>
          <p:cNvSpPr>
            <a:spLocks noGrp="1"/>
          </p:cNvSpPr>
          <p:nvPr>
            <p:ph idx="1"/>
          </p:nvPr>
        </p:nvSpPr>
        <p:spPr bwMode="gray">
          <a:xfrm>
            <a:off x="634181" y="958789"/>
            <a:ext cx="7859268" cy="369179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2pPr marL="201216" indent="-201216">
              <a:buClr>
                <a:schemeClr val="accent1"/>
              </a:buClr>
              <a:buFont typeface="ING Me" pitchFamily="2" charset="0"/>
              <a:buChar char="•"/>
              <a:defRPr/>
            </a:lvl2pPr>
            <a:lvl3pPr marL="402431" indent="-200025">
              <a:buClr>
                <a:schemeClr val="accent2"/>
              </a:buClr>
              <a:defRPr/>
            </a:lvl3pPr>
            <a:lvl4pPr marL="606029" indent="-195263">
              <a:buClr>
                <a:schemeClr val="accent3"/>
              </a:buClr>
              <a:defRPr/>
            </a:lvl4pPr>
            <a:lvl5pPr marL="803672" indent="-189310">
              <a:buClr>
                <a:schemeClr val="accent4"/>
              </a:buClr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4181" y="210550"/>
            <a:ext cx="7859268" cy="640556"/>
          </a:xfrm>
        </p:spPr>
        <p:txBody>
          <a:bodyPr/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D2A080-DA64-4F5C-9131-47EB793B4410}" type="slidenum">
              <a:rPr lang="en-GB" smtClean="0">
                <a:solidFill>
                  <a:srgbClr val="333333"/>
                </a:solidFill>
              </a:rPr>
              <a:pPr/>
              <a:t>‹#›</a:t>
            </a:fld>
            <a:endParaRPr lang="en-GB" dirty="0">
              <a:solidFill>
                <a:srgbClr val="3333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081695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everest-icon-1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9176" y="179520"/>
            <a:ext cx="805530" cy="60414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0773" y="179520"/>
            <a:ext cx="6508377" cy="85725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4813" y="1230423"/>
            <a:ext cx="7984364" cy="3360008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212106" y="4767264"/>
            <a:ext cx="1752600" cy="273844"/>
          </a:xfrm>
        </p:spPr>
        <p:txBody>
          <a:bodyPr/>
          <a:lstStyle/>
          <a:p>
            <a:fld id="{46E89F37-B767-4D18-86D8-309E2FD01F91}" type="datetimeFigureOut">
              <a:rPr lang="es-ES" smtClean="0"/>
              <a:t>16/11/2019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7" name="Picture 2" descr="G:\Users\csilvagn\Documents\ESA\FCI-I\EVEREST\WP1\Templates\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51" y="244278"/>
            <a:ext cx="702689" cy="28417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83151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NAL COV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5796136" cy="5143500"/>
          </a:xfrm>
        </p:spPr>
        <p:txBody>
          <a:bodyPr lIns="360000" rIns="108000">
            <a:normAutofit/>
          </a:bodyPr>
          <a:lstStyle>
            <a:lvl1pPr algn="l">
              <a:defRPr sz="4400" b="1" baseline="0">
                <a:solidFill>
                  <a:srgbClr val="1B3F7D"/>
                </a:solidFill>
              </a:defRPr>
            </a:lvl1pPr>
          </a:lstStyle>
          <a:p>
            <a:r>
              <a:rPr lang="it-IT" dirty="0"/>
              <a:t>Click to </a:t>
            </a:r>
            <a:r>
              <a:rPr lang="it-IT" dirty="0" err="1"/>
              <a:t>change</a:t>
            </a:r>
            <a:r>
              <a:rPr lang="it-IT" dirty="0"/>
              <a:t> Title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4"/>
          </p:nvPr>
        </p:nvSpPr>
        <p:spPr>
          <a:xfrm>
            <a:off x="0" y="4767263"/>
            <a:ext cx="9144000" cy="2527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it-IT" dirty="0"/>
              <a:t>							</a:t>
            </a:r>
            <a:fld id="{A5966B91-A095-42D1-A609-26FD12F997AA}" type="slidenum">
              <a:rPr lang="it-IT" smtClean="0"/>
              <a:pPr/>
              <a:t>‹#›</a:t>
            </a:fld>
            <a:endParaRPr lang="it-IT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RE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 hasCustomPrompt="1"/>
          </p:nvPr>
        </p:nvSpPr>
        <p:spPr>
          <a:xfrm>
            <a:off x="-36512" y="123478"/>
            <a:ext cx="1728192" cy="1872208"/>
          </a:xfrm>
        </p:spPr>
        <p:txBody>
          <a:bodyPr anchor="t">
            <a:noAutofit/>
          </a:bodyPr>
          <a:lstStyle>
            <a:lvl1pPr algn="l">
              <a:defRPr sz="2800" b="0" cap="none"/>
            </a:lvl1pPr>
          </a:lstStyle>
          <a:p>
            <a:r>
              <a:rPr lang="it-IT" dirty="0"/>
              <a:t>Click to </a:t>
            </a:r>
            <a:r>
              <a:rPr lang="it-IT" dirty="0" err="1"/>
              <a:t>change</a:t>
            </a:r>
            <a:r>
              <a:rPr lang="it-IT" dirty="0"/>
              <a:t> </a:t>
            </a:r>
            <a:r>
              <a:rPr lang="it-IT" dirty="0" err="1"/>
              <a:t>title</a:t>
            </a:r>
            <a:endParaRPr lang="it-IT" dirty="0"/>
          </a:p>
        </p:txBody>
      </p:sp>
      <p:sp>
        <p:nvSpPr>
          <p:cNvPr id="8" name="Segnaposto contenuto 2"/>
          <p:cNvSpPr>
            <a:spLocks noGrp="1"/>
          </p:cNvSpPr>
          <p:nvPr>
            <p:ph sz="half" idx="10" hasCustomPrompt="1"/>
          </p:nvPr>
        </p:nvSpPr>
        <p:spPr>
          <a:xfrm>
            <a:off x="2195736" y="411510"/>
            <a:ext cx="6516216" cy="4248472"/>
          </a:xfrm>
          <a:prstGeom prst="rect">
            <a:avLst/>
          </a:prstGeom>
        </p:spPr>
        <p:txBody>
          <a:bodyPr lIns="180000"/>
          <a:lstStyle>
            <a:lvl1pPr marL="342900" indent="-342900" algn="l">
              <a:buClr>
                <a:srgbClr val="EC2F00"/>
              </a:buClr>
              <a:buFont typeface="Wingdings" charset="2"/>
              <a:buChar char="§"/>
              <a:defRPr sz="2000">
                <a:solidFill>
                  <a:srgbClr val="1B3F7D"/>
                </a:solidFill>
              </a:defRPr>
            </a:lvl1pPr>
            <a:lvl2pPr marL="742950" indent="-285750" algn="l">
              <a:buClr>
                <a:srgbClr val="EC2F00"/>
              </a:buClr>
              <a:buSzPct val="80000"/>
              <a:buFont typeface="Wingdings" charset="2"/>
              <a:buChar char="§"/>
              <a:defRPr sz="1800">
                <a:solidFill>
                  <a:srgbClr val="1B3F7D"/>
                </a:solidFill>
              </a:defRPr>
            </a:lvl2pPr>
            <a:lvl3pPr marL="1143000" indent="-228600" algn="l">
              <a:buClr>
                <a:srgbClr val="EC2F00"/>
              </a:buClr>
              <a:buSzPct val="50000"/>
              <a:buFont typeface="Wingdings" charset="2"/>
              <a:buChar char="§"/>
              <a:defRPr sz="1600">
                <a:solidFill>
                  <a:srgbClr val="1B3F7D"/>
                </a:solidFill>
              </a:defRPr>
            </a:lvl3pPr>
            <a:lvl4pPr marL="1600200" indent="-228600" algn="l">
              <a:buClr>
                <a:srgbClr val="EC2F00"/>
              </a:buClr>
              <a:buSzPct val="30000"/>
              <a:buFont typeface="Wingdings" charset="2"/>
              <a:buChar char="§"/>
              <a:defRPr sz="1400">
                <a:solidFill>
                  <a:srgbClr val="1B3F7D"/>
                </a:solidFill>
              </a:defRPr>
            </a:lvl4pPr>
            <a:lvl5pPr marL="2057400" indent="-228600" algn="l">
              <a:buClr>
                <a:srgbClr val="EC2F00"/>
              </a:buClr>
              <a:buSzPct val="30000"/>
              <a:buFont typeface="Wingdings" charset="2"/>
              <a:buChar char="§"/>
              <a:defRPr sz="1200">
                <a:solidFill>
                  <a:srgbClr val="1B3F7D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 dirty="0"/>
              <a:t>First</a:t>
            </a:r>
          </a:p>
          <a:p>
            <a:pPr lvl="1"/>
            <a:r>
              <a:rPr lang="it-IT" dirty="0"/>
              <a:t>Second</a:t>
            </a:r>
          </a:p>
          <a:p>
            <a:pPr lvl="2"/>
            <a:r>
              <a:rPr lang="it-IT" dirty="0"/>
              <a:t>Third</a:t>
            </a:r>
          </a:p>
          <a:p>
            <a:pPr lvl="3"/>
            <a:r>
              <a:rPr lang="it-IT" dirty="0" err="1"/>
              <a:t>Fourth</a:t>
            </a:r>
            <a:endParaRPr lang="it-IT" dirty="0"/>
          </a:p>
          <a:p>
            <a:pPr lvl="4"/>
            <a:r>
              <a:rPr lang="it-IT" dirty="0" err="1"/>
              <a:t>Fifth</a:t>
            </a:r>
            <a:endParaRPr lang="it-IT" dirty="0"/>
          </a:p>
        </p:txBody>
      </p:sp>
      <p:sp>
        <p:nvSpPr>
          <p:cNvPr id="6" name="Segnaposto numero diapositiva 3"/>
          <p:cNvSpPr>
            <a:spLocks noGrp="1"/>
          </p:cNvSpPr>
          <p:nvPr>
            <p:ph type="sldNum" sz="quarter" idx="4"/>
          </p:nvPr>
        </p:nvSpPr>
        <p:spPr>
          <a:xfrm>
            <a:off x="0" y="4767263"/>
            <a:ext cx="9144000" cy="2527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it-IT" dirty="0"/>
              <a:t>							</a:t>
            </a:r>
            <a:fld id="{A5966B91-A095-42D1-A609-26FD12F997AA}" type="slidenum">
              <a:rPr lang="it-IT" smtClean="0"/>
              <a:pPr/>
              <a:t>‹#›</a:t>
            </a:fld>
            <a:endParaRPr lang="it-IT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 TITLE ARE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contenuto 2"/>
          <p:cNvSpPr>
            <a:spLocks noGrp="1"/>
          </p:cNvSpPr>
          <p:nvPr>
            <p:ph sz="half" idx="11" hasCustomPrompt="1"/>
          </p:nvPr>
        </p:nvSpPr>
        <p:spPr>
          <a:xfrm>
            <a:off x="467544" y="1925092"/>
            <a:ext cx="8280920" cy="2734890"/>
          </a:xfrm>
          <a:prstGeom prst="rect">
            <a:avLst/>
          </a:prstGeom>
        </p:spPr>
        <p:txBody>
          <a:bodyPr lIns="180000"/>
          <a:lstStyle>
            <a:lvl1pPr marL="342900" indent="-342900" algn="l">
              <a:buClr>
                <a:srgbClr val="EC2F00"/>
              </a:buClr>
              <a:buFont typeface="Wingdings" charset="2"/>
              <a:buChar char="§"/>
              <a:defRPr sz="2000">
                <a:solidFill>
                  <a:srgbClr val="1B3F7D"/>
                </a:solidFill>
              </a:defRPr>
            </a:lvl1pPr>
            <a:lvl2pPr marL="742950" indent="-285750" algn="l">
              <a:buClr>
                <a:srgbClr val="EC2F00"/>
              </a:buClr>
              <a:buSzPct val="80000"/>
              <a:buFont typeface="Wingdings" charset="2"/>
              <a:buChar char="§"/>
              <a:defRPr sz="1800">
                <a:solidFill>
                  <a:srgbClr val="1B3F7D"/>
                </a:solidFill>
              </a:defRPr>
            </a:lvl2pPr>
            <a:lvl3pPr marL="1143000" indent="-228600" algn="l">
              <a:buClr>
                <a:srgbClr val="EC2F00"/>
              </a:buClr>
              <a:buSzPct val="50000"/>
              <a:buFont typeface="Wingdings" charset="2"/>
              <a:buChar char="§"/>
              <a:defRPr sz="1600">
                <a:solidFill>
                  <a:srgbClr val="1B3F7D"/>
                </a:solidFill>
              </a:defRPr>
            </a:lvl3pPr>
            <a:lvl4pPr marL="1600200" indent="-228600" algn="l">
              <a:buClr>
                <a:srgbClr val="EC2F00"/>
              </a:buClr>
              <a:buSzPct val="30000"/>
              <a:buFont typeface="Wingdings" charset="2"/>
              <a:buChar char="§"/>
              <a:defRPr sz="1400">
                <a:solidFill>
                  <a:srgbClr val="1B3F7D"/>
                </a:solidFill>
              </a:defRPr>
            </a:lvl4pPr>
            <a:lvl5pPr marL="2057400" indent="-228600" algn="l">
              <a:buClr>
                <a:srgbClr val="EC2F00"/>
              </a:buClr>
              <a:buSzPct val="30000"/>
              <a:buFont typeface="Wingdings" charset="2"/>
              <a:buChar char="§"/>
              <a:defRPr sz="1200">
                <a:solidFill>
                  <a:srgbClr val="1B3F7D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 dirty="0"/>
              <a:t>First</a:t>
            </a:r>
          </a:p>
          <a:p>
            <a:pPr lvl="1"/>
            <a:r>
              <a:rPr lang="it-IT" dirty="0"/>
              <a:t>Second</a:t>
            </a:r>
          </a:p>
          <a:p>
            <a:pPr lvl="2"/>
            <a:r>
              <a:rPr lang="it-IT" dirty="0"/>
              <a:t>Third</a:t>
            </a:r>
          </a:p>
          <a:p>
            <a:pPr lvl="3"/>
            <a:r>
              <a:rPr lang="it-IT" dirty="0" err="1"/>
              <a:t>Fourth</a:t>
            </a:r>
            <a:endParaRPr lang="it-IT" dirty="0"/>
          </a:p>
          <a:p>
            <a:pPr lvl="4"/>
            <a:r>
              <a:rPr lang="it-IT" dirty="0" err="1"/>
              <a:t>Fifth</a:t>
            </a:r>
            <a:endParaRPr lang="it-IT" dirty="0"/>
          </a:p>
        </p:txBody>
      </p:sp>
      <p:sp>
        <p:nvSpPr>
          <p:cNvPr id="7" name="Segnaposto contenuto 2"/>
          <p:cNvSpPr>
            <a:spLocks noGrp="1"/>
          </p:cNvSpPr>
          <p:nvPr>
            <p:ph sz="half" idx="17" hasCustomPrompt="1"/>
          </p:nvPr>
        </p:nvSpPr>
        <p:spPr>
          <a:xfrm>
            <a:off x="0" y="567941"/>
            <a:ext cx="9120088" cy="635657"/>
          </a:xfrm>
          <a:prstGeom prst="rect">
            <a:avLst/>
          </a:prstGeom>
        </p:spPr>
        <p:txBody>
          <a:bodyPr lIns="180000"/>
          <a:lstStyle>
            <a:lvl1pPr marL="0" indent="0" algn="l">
              <a:buClr>
                <a:srgbClr val="EC2F00"/>
              </a:buClr>
              <a:buFont typeface="Wingdings" charset="2"/>
              <a:buNone/>
              <a:defRPr sz="2800">
                <a:solidFill>
                  <a:schemeClr val="bg1"/>
                </a:solidFill>
              </a:defRPr>
            </a:lvl1pPr>
            <a:lvl2pPr marL="457200" indent="0" algn="l">
              <a:buClr>
                <a:srgbClr val="EC2F00"/>
              </a:buClr>
              <a:buSzPct val="80000"/>
              <a:buFont typeface="Wingdings" charset="2"/>
              <a:buNone/>
              <a:defRPr sz="2800">
                <a:solidFill>
                  <a:schemeClr val="bg1"/>
                </a:solidFill>
              </a:defRPr>
            </a:lvl2pPr>
            <a:lvl3pPr marL="914400" indent="0" algn="l">
              <a:buClr>
                <a:srgbClr val="EC2F00"/>
              </a:buClr>
              <a:buSzPct val="50000"/>
              <a:buFont typeface="Wingdings" charset="2"/>
              <a:buNone/>
              <a:defRPr sz="2800">
                <a:solidFill>
                  <a:schemeClr val="bg1"/>
                </a:solidFill>
              </a:defRPr>
            </a:lvl3pPr>
            <a:lvl4pPr marL="1371600" indent="0" algn="l">
              <a:buClr>
                <a:srgbClr val="EC2F00"/>
              </a:buClr>
              <a:buSzPct val="30000"/>
              <a:buFont typeface="Wingdings" charset="2"/>
              <a:buNone/>
              <a:defRPr sz="2800">
                <a:solidFill>
                  <a:schemeClr val="bg1"/>
                </a:solidFill>
              </a:defRPr>
            </a:lvl4pPr>
            <a:lvl5pPr marL="1828800" indent="0" algn="l">
              <a:buClr>
                <a:srgbClr val="EC2F00"/>
              </a:buClr>
              <a:buSzPct val="30000"/>
              <a:buFont typeface="Wingdings" charset="2"/>
              <a:buNone/>
              <a:defRPr sz="2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 dirty="0"/>
              <a:t>Click to </a:t>
            </a:r>
            <a:r>
              <a:rPr lang="it-IT" dirty="0" err="1"/>
              <a:t>change</a:t>
            </a:r>
            <a:r>
              <a:rPr lang="it-IT" dirty="0"/>
              <a:t> Title</a:t>
            </a:r>
          </a:p>
        </p:txBody>
      </p:sp>
      <p:sp>
        <p:nvSpPr>
          <p:cNvPr id="6" name="Segnaposto numero diapositiva 3"/>
          <p:cNvSpPr>
            <a:spLocks noGrp="1"/>
          </p:cNvSpPr>
          <p:nvPr>
            <p:ph type="sldNum" sz="quarter" idx="4"/>
          </p:nvPr>
        </p:nvSpPr>
        <p:spPr>
          <a:xfrm>
            <a:off x="0" y="4767263"/>
            <a:ext cx="9144000" cy="2527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it-IT" dirty="0"/>
              <a:t>							</a:t>
            </a:r>
            <a:fld id="{A5966B91-A095-42D1-A609-26FD12F997AA}" type="slidenum">
              <a:rPr lang="it-IT" smtClean="0"/>
              <a:pPr/>
              <a:t>‹#›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6812257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 TITLE AREA STRIC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3"/>
          <p:cNvSpPr>
            <a:spLocks noGrp="1"/>
          </p:cNvSpPr>
          <p:nvPr>
            <p:ph type="sldNum" sz="quarter" idx="4"/>
          </p:nvPr>
        </p:nvSpPr>
        <p:spPr>
          <a:xfrm>
            <a:off x="0" y="4767263"/>
            <a:ext cx="9144000" cy="2527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it-IT" dirty="0"/>
              <a:t>							</a:t>
            </a:r>
            <a:fld id="{A5966B91-A095-42D1-A609-26FD12F997AA}" type="slidenum">
              <a:rPr lang="it-IT" smtClean="0"/>
              <a:pPr/>
              <a:t>‹#›</a:t>
            </a:fld>
            <a:endParaRPr lang="it-IT" dirty="0"/>
          </a:p>
        </p:txBody>
      </p:sp>
      <p:pic>
        <p:nvPicPr>
          <p:cNvPr id="3" name="Immagine 2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" t="2188" r="1" b="-1"/>
          <a:stretch/>
        </p:blipFill>
        <p:spPr>
          <a:xfrm>
            <a:off x="0" y="-4507"/>
            <a:ext cx="9144000" cy="1161031"/>
          </a:xfrm>
          <a:prstGeom prst="rect">
            <a:avLst/>
          </a:prstGeom>
        </p:spPr>
      </p:pic>
      <p:sp>
        <p:nvSpPr>
          <p:cNvPr id="9" name="Segnaposto contenuto 2"/>
          <p:cNvSpPr>
            <a:spLocks noGrp="1"/>
          </p:cNvSpPr>
          <p:nvPr>
            <p:ph sz="half" idx="11" hasCustomPrompt="1"/>
          </p:nvPr>
        </p:nvSpPr>
        <p:spPr>
          <a:xfrm>
            <a:off x="467544" y="1275606"/>
            <a:ext cx="8280920" cy="3312368"/>
          </a:xfrm>
          <a:prstGeom prst="rect">
            <a:avLst/>
          </a:prstGeom>
        </p:spPr>
        <p:txBody>
          <a:bodyPr lIns="180000"/>
          <a:lstStyle>
            <a:lvl1pPr marL="342900" indent="-342900" algn="l">
              <a:buClr>
                <a:srgbClr val="EC2F00"/>
              </a:buClr>
              <a:buFont typeface="Wingdings" charset="2"/>
              <a:buChar char="§"/>
              <a:defRPr sz="2000">
                <a:solidFill>
                  <a:srgbClr val="1B3F7D"/>
                </a:solidFill>
              </a:defRPr>
            </a:lvl1pPr>
            <a:lvl2pPr marL="742950" indent="-285750" algn="l">
              <a:buClr>
                <a:srgbClr val="EC2F00"/>
              </a:buClr>
              <a:buSzPct val="80000"/>
              <a:buFont typeface="Wingdings" charset="2"/>
              <a:buChar char="§"/>
              <a:defRPr sz="1800">
                <a:solidFill>
                  <a:srgbClr val="1B3F7D"/>
                </a:solidFill>
              </a:defRPr>
            </a:lvl2pPr>
            <a:lvl3pPr marL="1143000" indent="-228600" algn="l">
              <a:buClr>
                <a:srgbClr val="EC2F00"/>
              </a:buClr>
              <a:buSzPct val="50000"/>
              <a:buFont typeface="Wingdings" charset="2"/>
              <a:buChar char="§"/>
              <a:defRPr sz="1600">
                <a:solidFill>
                  <a:srgbClr val="1B3F7D"/>
                </a:solidFill>
              </a:defRPr>
            </a:lvl3pPr>
            <a:lvl4pPr marL="1600200" indent="-228600" algn="l">
              <a:buClr>
                <a:srgbClr val="EC2F00"/>
              </a:buClr>
              <a:buSzPct val="30000"/>
              <a:buFont typeface="Wingdings" charset="2"/>
              <a:buChar char="§"/>
              <a:defRPr sz="1400">
                <a:solidFill>
                  <a:srgbClr val="1B3F7D"/>
                </a:solidFill>
              </a:defRPr>
            </a:lvl4pPr>
            <a:lvl5pPr marL="2057400" indent="-228600" algn="l">
              <a:buClr>
                <a:srgbClr val="EC2F00"/>
              </a:buClr>
              <a:buSzPct val="30000"/>
              <a:buFont typeface="Wingdings" charset="2"/>
              <a:buChar char="§"/>
              <a:defRPr sz="1200">
                <a:solidFill>
                  <a:srgbClr val="1B3F7D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 dirty="0"/>
              <a:t>First</a:t>
            </a:r>
          </a:p>
          <a:p>
            <a:pPr lvl="1"/>
            <a:r>
              <a:rPr lang="it-IT" dirty="0"/>
              <a:t>Second</a:t>
            </a:r>
          </a:p>
          <a:p>
            <a:pPr lvl="2"/>
            <a:r>
              <a:rPr lang="it-IT" dirty="0"/>
              <a:t>Third</a:t>
            </a:r>
          </a:p>
          <a:p>
            <a:pPr lvl="3"/>
            <a:r>
              <a:rPr lang="it-IT" dirty="0" err="1"/>
              <a:t>Fourth</a:t>
            </a:r>
            <a:endParaRPr lang="it-IT" dirty="0"/>
          </a:p>
          <a:p>
            <a:pPr lvl="4"/>
            <a:r>
              <a:rPr lang="it-IT" dirty="0" err="1"/>
              <a:t>Fifth</a:t>
            </a:r>
            <a:endParaRPr lang="it-IT" dirty="0"/>
          </a:p>
        </p:txBody>
      </p:sp>
      <p:sp>
        <p:nvSpPr>
          <p:cNvPr id="10" name="Segnaposto contenuto 2"/>
          <p:cNvSpPr>
            <a:spLocks noGrp="1"/>
          </p:cNvSpPr>
          <p:nvPr>
            <p:ph sz="half" idx="17" hasCustomPrompt="1"/>
          </p:nvPr>
        </p:nvSpPr>
        <p:spPr>
          <a:xfrm>
            <a:off x="6716" y="311527"/>
            <a:ext cx="9120088" cy="635657"/>
          </a:xfrm>
          <a:prstGeom prst="rect">
            <a:avLst/>
          </a:prstGeom>
        </p:spPr>
        <p:txBody>
          <a:bodyPr lIns="180000"/>
          <a:lstStyle>
            <a:lvl1pPr marL="0" indent="0" algn="l">
              <a:buClr>
                <a:srgbClr val="EC2F00"/>
              </a:buClr>
              <a:buFont typeface="Wingdings" charset="2"/>
              <a:buNone/>
              <a:defRPr sz="2800">
                <a:solidFill>
                  <a:schemeClr val="bg1"/>
                </a:solidFill>
              </a:defRPr>
            </a:lvl1pPr>
            <a:lvl2pPr marL="457200" indent="0" algn="l">
              <a:buClr>
                <a:srgbClr val="EC2F00"/>
              </a:buClr>
              <a:buSzPct val="80000"/>
              <a:buFont typeface="Wingdings" charset="2"/>
              <a:buNone/>
              <a:defRPr sz="2800">
                <a:solidFill>
                  <a:schemeClr val="bg1"/>
                </a:solidFill>
              </a:defRPr>
            </a:lvl2pPr>
            <a:lvl3pPr marL="914400" indent="0" algn="l">
              <a:buClr>
                <a:srgbClr val="EC2F00"/>
              </a:buClr>
              <a:buSzPct val="50000"/>
              <a:buFont typeface="Wingdings" charset="2"/>
              <a:buNone/>
              <a:defRPr sz="2800">
                <a:solidFill>
                  <a:schemeClr val="bg1"/>
                </a:solidFill>
              </a:defRPr>
            </a:lvl3pPr>
            <a:lvl4pPr marL="1371600" indent="0" algn="l">
              <a:buClr>
                <a:srgbClr val="EC2F00"/>
              </a:buClr>
              <a:buSzPct val="30000"/>
              <a:buFont typeface="Wingdings" charset="2"/>
              <a:buNone/>
              <a:defRPr sz="2800">
                <a:solidFill>
                  <a:schemeClr val="bg1"/>
                </a:solidFill>
              </a:defRPr>
            </a:lvl4pPr>
            <a:lvl5pPr marL="1828800" indent="0" algn="l">
              <a:buClr>
                <a:srgbClr val="EC2F00"/>
              </a:buClr>
              <a:buSzPct val="30000"/>
              <a:buFont typeface="Wingdings" charset="2"/>
              <a:buNone/>
              <a:defRPr sz="2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 dirty="0"/>
              <a:t>Click to </a:t>
            </a:r>
            <a:r>
              <a:rPr lang="it-IT" dirty="0" err="1"/>
              <a:t>change</a:t>
            </a:r>
            <a:r>
              <a:rPr lang="it-IT" dirty="0"/>
              <a:t> Title</a:t>
            </a:r>
          </a:p>
        </p:txBody>
      </p:sp>
    </p:spTree>
    <p:extLst>
      <p:ext uri="{BB962C8B-B14F-4D97-AF65-F5344CB8AC3E}">
        <p14:creationId xmlns:p14="http://schemas.microsoft.com/office/powerpoint/2010/main" val="18160715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ARROW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egnaposto contenuto 2"/>
          <p:cNvSpPr>
            <a:spLocks noGrp="1"/>
          </p:cNvSpPr>
          <p:nvPr>
            <p:ph sz="half" idx="10" hasCustomPrompt="1"/>
          </p:nvPr>
        </p:nvSpPr>
        <p:spPr>
          <a:xfrm>
            <a:off x="323528" y="1334332"/>
            <a:ext cx="4068000" cy="3324818"/>
          </a:xfrm>
          <a:prstGeom prst="rect">
            <a:avLst/>
          </a:prstGeom>
        </p:spPr>
        <p:txBody>
          <a:bodyPr lIns="180000"/>
          <a:lstStyle>
            <a:lvl1pPr marL="342900" indent="-342900" algn="l">
              <a:buClr>
                <a:srgbClr val="EC2F00"/>
              </a:buClr>
              <a:buFont typeface="Wingdings" charset="2"/>
              <a:buChar char="§"/>
              <a:defRPr sz="2000">
                <a:solidFill>
                  <a:srgbClr val="1B3F7D"/>
                </a:solidFill>
              </a:defRPr>
            </a:lvl1pPr>
            <a:lvl2pPr marL="742950" indent="-285750" algn="l">
              <a:buClr>
                <a:srgbClr val="EC2F00"/>
              </a:buClr>
              <a:buSzPct val="80000"/>
              <a:buFont typeface="Wingdings" charset="2"/>
              <a:buChar char="§"/>
              <a:defRPr sz="1800">
                <a:solidFill>
                  <a:srgbClr val="1B3F7D"/>
                </a:solidFill>
              </a:defRPr>
            </a:lvl2pPr>
            <a:lvl3pPr marL="1143000" indent="-228600" algn="l">
              <a:buClr>
                <a:srgbClr val="EC2F00"/>
              </a:buClr>
              <a:buSzPct val="50000"/>
              <a:buFont typeface="Wingdings" charset="2"/>
              <a:buChar char="§"/>
              <a:defRPr sz="1600">
                <a:solidFill>
                  <a:srgbClr val="1B3F7D"/>
                </a:solidFill>
              </a:defRPr>
            </a:lvl3pPr>
            <a:lvl4pPr marL="1600200" indent="-228600" algn="l">
              <a:buClr>
                <a:srgbClr val="EC2F00"/>
              </a:buClr>
              <a:buSzPct val="30000"/>
              <a:buFont typeface="Wingdings" charset="2"/>
              <a:buChar char="§"/>
              <a:defRPr sz="1400">
                <a:solidFill>
                  <a:srgbClr val="1B3F7D"/>
                </a:solidFill>
              </a:defRPr>
            </a:lvl4pPr>
            <a:lvl5pPr marL="2057400" indent="-228600" algn="l">
              <a:buClr>
                <a:srgbClr val="EC2F00"/>
              </a:buClr>
              <a:buSzPct val="30000"/>
              <a:buFont typeface="Wingdings" charset="2"/>
              <a:buChar char="§"/>
              <a:defRPr sz="1200">
                <a:solidFill>
                  <a:srgbClr val="1B3F7D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 dirty="0"/>
              <a:t>First</a:t>
            </a:r>
          </a:p>
          <a:p>
            <a:pPr lvl="1"/>
            <a:r>
              <a:rPr lang="it-IT" dirty="0"/>
              <a:t>Second</a:t>
            </a:r>
          </a:p>
          <a:p>
            <a:pPr lvl="2"/>
            <a:r>
              <a:rPr lang="it-IT" dirty="0"/>
              <a:t>Third</a:t>
            </a:r>
          </a:p>
          <a:p>
            <a:pPr lvl="3"/>
            <a:r>
              <a:rPr lang="it-IT" dirty="0" err="1"/>
              <a:t>Fourth</a:t>
            </a:r>
            <a:endParaRPr lang="it-IT" dirty="0"/>
          </a:p>
          <a:p>
            <a:pPr lvl="4"/>
            <a:r>
              <a:rPr lang="it-IT" dirty="0" err="1"/>
              <a:t>Fifth</a:t>
            </a:r>
            <a:endParaRPr lang="it-IT" dirty="0"/>
          </a:p>
        </p:txBody>
      </p:sp>
      <p:sp>
        <p:nvSpPr>
          <p:cNvPr id="10" name="Segnaposto contenuto 2"/>
          <p:cNvSpPr>
            <a:spLocks noGrp="1"/>
          </p:cNvSpPr>
          <p:nvPr>
            <p:ph sz="half" idx="12" hasCustomPrompt="1"/>
          </p:nvPr>
        </p:nvSpPr>
        <p:spPr>
          <a:xfrm>
            <a:off x="4716016" y="1335164"/>
            <a:ext cx="4068000" cy="3324818"/>
          </a:xfrm>
          <a:prstGeom prst="rect">
            <a:avLst/>
          </a:prstGeom>
        </p:spPr>
        <p:txBody>
          <a:bodyPr lIns="180000"/>
          <a:lstStyle>
            <a:lvl1pPr marL="342900" indent="-342900" algn="l">
              <a:buClr>
                <a:srgbClr val="EC2F00"/>
              </a:buClr>
              <a:buFont typeface="Wingdings" charset="2"/>
              <a:buChar char="§"/>
              <a:defRPr sz="2000">
                <a:solidFill>
                  <a:srgbClr val="1B3F7D"/>
                </a:solidFill>
              </a:defRPr>
            </a:lvl1pPr>
            <a:lvl2pPr marL="742950" indent="-285750" algn="l">
              <a:buClr>
                <a:srgbClr val="EC2F00"/>
              </a:buClr>
              <a:buSzPct val="80000"/>
              <a:buFont typeface="Wingdings" charset="2"/>
              <a:buChar char="§"/>
              <a:defRPr sz="1800">
                <a:solidFill>
                  <a:srgbClr val="1B3F7D"/>
                </a:solidFill>
              </a:defRPr>
            </a:lvl2pPr>
            <a:lvl3pPr marL="1143000" indent="-228600" algn="l">
              <a:buClr>
                <a:srgbClr val="EC2F00"/>
              </a:buClr>
              <a:buSzPct val="50000"/>
              <a:buFont typeface="Wingdings" charset="2"/>
              <a:buChar char="§"/>
              <a:defRPr sz="1600">
                <a:solidFill>
                  <a:srgbClr val="1B3F7D"/>
                </a:solidFill>
              </a:defRPr>
            </a:lvl3pPr>
            <a:lvl4pPr marL="1600200" indent="-228600" algn="l">
              <a:buClr>
                <a:srgbClr val="EC2F00"/>
              </a:buClr>
              <a:buSzPct val="30000"/>
              <a:buFont typeface="Wingdings" charset="2"/>
              <a:buChar char="§"/>
              <a:defRPr sz="1400">
                <a:solidFill>
                  <a:srgbClr val="1B3F7D"/>
                </a:solidFill>
              </a:defRPr>
            </a:lvl4pPr>
            <a:lvl5pPr marL="2057400" indent="-228600" algn="l">
              <a:buClr>
                <a:srgbClr val="EC2F00"/>
              </a:buClr>
              <a:buSzPct val="30000"/>
              <a:buFont typeface="Wingdings" charset="2"/>
              <a:buChar char="§"/>
              <a:defRPr sz="1200">
                <a:solidFill>
                  <a:srgbClr val="1B3F7D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 dirty="0"/>
              <a:t>First</a:t>
            </a:r>
          </a:p>
          <a:p>
            <a:pPr lvl="1"/>
            <a:r>
              <a:rPr lang="it-IT" dirty="0"/>
              <a:t>Second</a:t>
            </a:r>
          </a:p>
          <a:p>
            <a:pPr lvl="2"/>
            <a:r>
              <a:rPr lang="it-IT" dirty="0"/>
              <a:t>Third</a:t>
            </a:r>
          </a:p>
          <a:p>
            <a:pPr lvl="3"/>
            <a:r>
              <a:rPr lang="it-IT" dirty="0" err="1"/>
              <a:t>Fourth</a:t>
            </a:r>
            <a:endParaRPr lang="it-IT" dirty="0"/>
          </a:p>
          <a:p>
            <a:pPr lvl="4"/>
            <a:r>
              <a:rPr lang="it-IT" dirty="0" err="1"/>
              <a:t>Fifth</a:t>
            </a:r>
            <a:endParaRPr lang="it-IT" dirty="0"/>
          </a:p>
        </p:txBody>
      </p:sp>
      <p:sp>
        <p:nvSpPr>
          <p:cNvPr id="12" name="Segnaposto immagine 11"/>
          <p:cNvSpPr>
            <a:spLocks noGrp="1"/>
          </p:cNvSpPr>
          <p:nvPr>
            <p:ph type="pic" sz="quarter" idx="13" hasCustomPrompt="1"/>
          </p:nvPr>
        </p:nvSpPr>
        <p:spPr>
          <a:xfrm>
            <a:off x="323528" y="199308"/>
            <a:ext cx="1080120" cy="6477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it-IT" dirty="0" err="1"/>
              <a:t>Icon</a:t>
            </a:r>
            <a:endParaRPr lang="it-IT" dirty="0"/>
          </a:p>
        </p:txBody>
      </p:sp>
      <p:sp>
        <p:nvSpPr>
          <p:cNvPr id="14" name="Segnaposto immagine 11"/>
          <p:cNvSpPr>
            <a:spLocks noGrp="1"/>
          </p:cNvSpPr>
          <p:nvPr>
            <p:ph type="pic" sz="quarter" idx="15" hasCustomPrompt="1"/>
          </p:nvPr>
        </p:nvSpPr>
        <p:spPr>
          <a:xfrm>
            <a:off x="4716016" y="199308"/>
            <a:ext cx="1080120" cy="6477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it-IT" dirty="0" err="1"/>
              <a:t>Icon</a:t>
            </a:r>
            <a:endParaRPr lang="it-IT" dirty="0"/>
          </a:p>
        </p:txBody>
      </p:sp>
      <p:sp>
        <p:nvSpPr>
          <p:cNvPr id="7" name="Segnaposto numero diapositiva 3"/>
          <p:cNvSpPr>
            <a:spLocks noGrp="1"/>
          </p:cNvSpPr>
          <p:nvPr>
            <p:ph type="sldNum" sz="quarter" idx="4"/>
          </p:nvPr>
        </p:nvSpPr>
        <p:spPr>
          <a:xfrm>
            <a:off x="0" y="4767263"/>
            <a:ext cx="9144000" cy="2527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it-IT" dirty="0"/>
              <a:t>							</a:t>
            </a:r>
            <a:fld id="{A5966B91-A095-42D1-A609-26FD12F997AA}" type="slidenum">
              <a:rPr lang="it-IT" smtClean="0"/>
              <a:pPr/>
              <a:t>‹#›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6265800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ARROW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egnaposto contenuto 2"/>
          <p:cNvSpPr>
            <a:spLocks noGrp="1"/>
          </p:cNvSpPr>
          <p:nvPr>
            <p:ph sz="half" idx="10" hasCustomPrompt="1"/>
          </p:nvPr>
        </p:nvSpPr>
        <p:spPr>
          <a:xfrm>
            <a:off x="72008" y="1359732"/>
            <a:ext cx="2843808" cy="3012218"/>
          </a:xfrm>
          <a:prstGeom prst="rect">
            <a:avLst/>
          </a:prstGeom>
        </p:spPr>
        <p:txBody>
          <a:bodyPr lIns="180000"/>
          <a:lstStyle>
            <a:lvl1pPr marL="342900" indent="-342900" algn="l">
              <a:buClr>
                <a:srgbClr val="EC2F00"/>
              </a:buClr>
              <a:buFont typeface="Wingdings" charset="2"/>
              <a:buChar char="§"/>
              <a:defRPr sz="2000">
                <a:solidFill>
                  <a:srgbClr val="1B3F7D"/>
                </a:solidFill>
              </a:defRPr>
            </a:lvl1pPr>
            <a:lvl2pPr marL="742950" indent="-285750" algn="l">
              <a:buClr>
                <a:srgbClr val="EC2F00"/>
              </a:buClr>
              <a:buSzPct val="80000"/>
              <a:buFont typeface="Wingdings" charset="2"/>
              <a:buChar char="§"/>
              <a:defRPr sz="1800">
                <a:solidFill>
                  <a:srgbClr val="1B3F7D"/>
                </a:solidFill>
              </a:defRPr>
            </a:lvl2pPr>
            <a:lvl3pPr marL="1143000" indent="-228600" algn="l">
              <a:buClr>
                <a:srgbClr val="EC2F00"/>
              </a:buClr>
              <a:buSzPct val="50000"/>
              <a:buFont typeface="Wingdings" charset="2"/>
              <a:buChar char="§"/>
              <a:defRPr sz="1600">
                <a:solidFill>
                  <a:srgbClr val="1B3F7D"/>
                </a:solidFill>
              </a:defRPr>
            </a:lvl3pPr>
            <a:lvl4pPr marL="1600200" indent="-228600" algn="l">
              <a:buClr>
                <a:srgbClr val="EC2F00"/>
              </a:buClr>
              <a:buSzPct val="30000"/>
              <a:buFont typeface="Wingdings" charset="2"/>
              <a:buChar char="§"/>
              <a:defRPr sz="1400">
                <a:solidFill>
                  <a:srgbClr val="1B3F7D"/>
                </a:solidFill>
              </a:defRPr>
            </a:lvl4pPr>
            <a:lvl5pPr marL="2057400" indent="-228600" algn="l">
              <a:buClr>
                <a:srgbClr val="EC2F00"/>
              </a:buClr>
              <a:buSzPct val="30000"/>
              <a:buFont typeface="Wingdings" charset="2"/>
              <a:buChar char="§"/>
              <a:defRPr sz="1200">
                <a:solidFill>
                  <a:srgbClr val="1B3F7D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 dirty="0"/>
              <a:t>First</a:t>
            </a:r>
          </a:p>
          <a:p>
            <a:pPr lvl="1"/>
            <a:r>
              <a:rPr lang="it-IT" dirty="0"/>
              <a:t>Second</a:t>
            </a:r>
          </a:p>
          <a:p>
            <a:pPr lvl="2"/>
            <a:r>
              <a:rPr lang="it-IT" dirty="0"/>
              <a:t>Third</a:t>
            </a:r>
          </a:p>
          <a:p>
            <a:pPr lvl="3"/>
            <a:r>
              <a:rPr lang="it-IT" dirty="0" err="1"/>
              <a:t>Fourth</a:t>
            </a:r>
            <a:endParaRPr lang="it-IT" dirty="0"/>
          </a:p>
          <a:p>
            <a:pPr lvl="4"/>
            <a:r>
              <a:rPr lang="it-IT" dirty="0" err="1"/>
              <a:t>Fifth</a:t>
            </a:r>
            <a:endParaRPr lang="it-IT" dirty="0"/>
          </a:p>
        </p:txBody>
      </p:sp>
      <p:sp>
        <p:nvSpPr>
          <p:cNvPr id="9" name="Segnaposto contenuto 2"/>
          <p:cNvSpPr>
            <a:spLocks noGrp="1"/>
          </p:cNvSpPr>
          <p:nvPr>
            <p:ph sz="half" idx="11" hasCustomPrompt="1"/>
          </p:nvPr>
        </p:nvSpPr>
        <p:spPr>
          <a:xfrm>
            <a:off x="3131840" y="1359732"/>
            <a:ext cx="2843808" cy="3012218"/>
          </a:xfrm>
          <a:prstGeom prst="rect">
            <a:avLst/>
          </a:prstGeom>
        </p:spPr>
        <p:txBody>
          <a:bodyPr lIns="180000"/>
          <a:lstStyle>
            <a:lvl1pPr marL="342900" indent="-342900" algn="l">
              <a:buClr>
                <a:srgbClr val="EC2F00"/>
              </a:buClr>
              <a:buFont typeface="Wingdings" charset="2"/>
              <a:buChar char="§"/>
              <a:defRPr sz="2000">
                <a:solidFill>
                  <a:srgbClr val="1B3F7D"/>
                </a:solidFill>
              </a:defRPr>
            </a:lvl1pPr>
            <a:lvl2pPr marL="742950" indent="-285750" algn="l">
              <a:buClr>
                <a:srgbClr val="EC2F00"/>
              </a:buClr>
              <a:buSzPct val="80000"/>
              <a:buFont typeface="Wingdings" charset="2"/>
              <a:buChar char="§"/>
              <a:defRPr sz="1800">
                <a:solidFill>
                  <a:srgbClr val="1B3F7D"/>
                </a:solidFill>
              </a:defRPr>
            </a:lvl2pPr>
            <a:lvl3pPr marL="1143000" indent="-228600" algn="l">
              <a:buClr>
                <a:srgbClr val="EC2F00"/>
              </a:buClr>
              <a:buSzPct val="50000"/>
              <a:buFont typeface="Wingdings" charset="2"/>
              <a:buChar char="§"/>
              <a:defRPr sz="1600">
                <a:solidFill>
                  <a:srgbClr val="1B3F7D"/>
                </a:solidFill>
              </a:defRPr>
            </a:lvl3pPr>
            <a:lvl4pPr marL="1600200" indent="-228600" algn="l">
              <a:buClr>
                <a:srgbClr val="EC2F00"/>
              </a:buClr>
              <a:buSzPct val="30000"/>
              <a:buFont typeface="Wingdings" charset="2"/>
              <a:buChar char="§"/>
              <a:defRPr sz="1400">
                <a:solidFill>
                  <a:srgbClr val="1B3F7D"/>
                </a:solidFill>
              </a:defRPr>
            </a:lvl4pPr>
            <a:lvl5pPr marL="2057400" indent="-228600" algn="l">
              <a:buClr>
                <a:srgbClr val="EC2F00"/>
              </a:buClr>
              <a:buSzPct val="30000"/>
              <a:buFont typeface="Wingdings" charset="2"/>
              <a:buChar char="§"/>
              <a:defRPr sz="1200">
                <a:solidFill>
                  <a:srgbClr val="1B3F7D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 dirty="0"/>
              <a:t>First</a:t>
            </a:r>
          </a:p>
          <a:p>
            <a:pPr lvl="1"/>
            <a:r>
              <a:rPr lang="it-IT" dirty="0"/>
              <a:t>Second</a:t>
            </a:r>
          </a:p>
          <a:p>
            <a:pPr lvl="2"/>
            <a:r>
              <a:rPr lang="it-IT" dirty="0"/>
              <a:t>Third</a:t>
            </a:r>
          </a:p>
          <a:p>
            <a:pPr lvl="3"/>
            <a:r>
              <a:rPr lang="it-IT" dirty="0" err="1"/>
              <a:t>Fourth</a:t>
            </a:r>
            <a:endParaRPr lang="it-IT" dirty="0"/>
          </a:p>
          <a:p>
            <a:pPr lvl="4"/>
            <a:r>
              <a:rPr lang="it-IT" dirty="0" err="1"/>
              <a:t>Fifth</a:t>
            </a:r>
            <a:endParaRPr lang="it-IT" dirty="0"/>
          </a:p>
        </p:txBody>
      </p:sp>
      <p:sp>
        <p:nvSpPr>
          <p:cNvPr id="10" name="Segnaposto contenuto 2"/>
          <p:cNvSpPr>
            <a:spLocks noGrp="1"/>
          </p:cNvSpPr>
          <p:nvPr>
            <p:ph sz="half" idx="12" hasCustomPrompt="1"/>
          </p:nvPr>
        </p:nvSpPr>
        <p:spPr>
          <a:xfrm>
            <a:off x="6198592" y="1334332"/>
            <a:ext cx="2843808" cy="3012218"/>
          </a:xfrm>
          <a:prstGeom prst="rect">
            <a:avLst/>
          </a:prstGeom>
        </p:spPr>
        <p:txBody>
          <a:bodyPr lIns="180000"/>
          <a:lstStyle>
            <a:lvl1pPr marL="342900" indent="-342900" algn="l">
              <a:buClr>
                <a:srgbClr val="EC2F00"/>
              </a:buClr>
              <a:buFont typeface="Wingdings" charset="2"/>
              <a:buChar char="§"/>
              <a:defRPr sz="2000">
                <a:solidFill>
                  <a:srgbClr val="1B3F7D"/>
                </a:solidFill>
              </a:defRPr>
            </a:lvl1pPr>
            <a:lvl2pPr marL="742950" indent="-285750" algn="l">
              <a:buClr>
                <a:srgbClr val="EC2F00"/>
              </a:buClr>
              <a:buSzPct val="80000"/>
              <a:buFont typeface="Wingdings" charset="2"/>
              <a:buChar char="§"/>
              <a:defRPr sz="1800">
                <a:solidFill>
                  <a:srgbClr val="1B3F7D"/>
                </a:solidFill>
              </a:defRPr>
            </a:lvl2pPr>
            <a:lvl3pPr marL="1143000" indent="-228600" algn="l">
              <a:buClr>
                <a:srgbClr val="EC2F00"/>
              </a:buClr>
              <a:buSzPct val="50000"/>
              <a:buFont typeface="Wingdings" charset="2"/>
              <a:buChar char="§"/>
              <a:defRPr sz="1600">
                <a:solidFill>
                  <a:srgbClr val="1B3F7D"/>
                </a:solidFill>
              </a:defRPr>
            </a:lvl3pPr>
            <a:lvl4pPr marL="1600200" indent="-228600" algn="l">
              <a:buClr>
                <a:srgbClr val="EC2F00"/>
              </a:buClr>
              <a:buSzPct val="30000"/>
              <a:buFont typeface="Wingdings" charset="2"/>
              <a:buChar char="§"/>
              <a:defRPr sz="1400">
                <a:solidFill>
                  <a:srgbClr val="1B3F7D"/>
                </a:solidFill>
              </a:defRPr>
            </a:lvl4pPr>
            <a:lvl5pPr marL="2057400" indent="-228600" algn="l">
              <a:buClr>
                <a:srgbClr val="EC2F00"/>
              </a:buClr>
              <a:buSzPct val="30000"/>
              <a:buFont typeface="Wingdings" charset="2"/>
              <a:buChar char="§"/>
              <a:defRPr sz="1200">
                <a:solidFill>
                  <a:srgbClr val="1B3F7D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 dirty="0"/>
              <a:t>First</a:t>
            </a:r>
          </a:p>
          <a:p>
            <a:pPr lvl="1"/>
            <a:r>
              <a:rPr lang="it-IT" dirty="0"/>
              <a:t>Second</a:t>
            </a:r>
          </a:p>
          <a:p>
            <a:pPr lvl="2"/>
            <a:r>
              <a:rPr lang="it-IT" dirty="0"/>
              <a:t>Third</a:t>
            </a:r>
          </a:p>
          <a:p>
            <a:pPr lvl="3"/>
            <a:r>
              <a:rPr lang="it-IT" dirty="0" err="1"/>
              <a:t>Fourth</a:t>
            </a:r>
            <a:endParaRPr lang="it-IT" dirty="0"/>
          </a:p>
          <a:p>
            <a:pPr lvl="4"/>
            <a:r>
              <a:rPr lang="it-IT" dirty="0" err="1"/>
              <a:t>Fifth</a:t>
            </a:r>
            <a:endParaRPr lang="it-IT" dirty="0"/>
          </a:p>
        </p:txBody>
      </p:sp>
      <p:sp>
        <p:nvSpPr>
          <p:cNvPr id="12" name="Segnaposto immagine 11"/>
          <p:cNvSpPr>
            <a:spLocks noGrp="1"/>
          </p:cNvSpPr>
          <p:nvPr>
            <p:ph type="pic" sz="quarter" idx="13" hasCustomPrompt="1"/>
          </p:nvPr>
        </p:nvSpPr>
        <p:spPr>
          <a:xfrm>
            <a:off x="107504" y="207604"/>
            <a:ext cx="1080120" cy="6477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it-IT" dirty="0" err="1"/>
              <a:t>Icon</a:t>
            </a:r>
            <a:endParaRPr lang="it-IT" dirty="0"/>
          </a:p>
        </p:txBody>
      </p:sp>
      <p:sp>
        <p:nvSpPr>
          <p:cNvPr id="13" name="Segnaposto immagine 11"/>
          <p:cNvSpPr>
            <a:spLocks noGrp="1"/>
          </p:cNvSpPr>
          <p:nvPr>
            <p:ph type="pic" sz="quarter" idx="14" hasCustomPrompt="1"/>
          </p:nvPr>
        </p:nvSpPr>
        <p:spPr>
          <a:xfrm>
            <a:off x="3150096" y="207604"/>
            <a:ext cx="1080120" cy="6477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it-IT" dirty="0" err="1"/>
              <a:t>Icon</a:t>
            </a:r>
            <a:endParaRPr lang="it-IT" dirty="0"/>
          </a:p>
        </p:txBody>
      </p:sp>
      <p:sp>
        <p:nvSpPr>
          <p:cNvPr id="14" name="Segnaposto immagine 11"/>
          <p:cNvSpPr>
            <a:spLocks noGrp="1"/>
          </p:cNvSpPr>
          <p:nvPr>
            <p:ph type="pic" sz="quarter" idx="15" hasCustomPrompt="1"/>
          </p:nvPr>
        </p:nvSpPr>
        <p:spPr>
          <a:xfrm>
            <a:off x="6192688" y="207604"/>
            <a:ext cx="1080120" cy="6477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it-IT" dirty="0" err="1"/>
              <a:t>Icon</a:t>
            </a:r>
            <a:endParaRPr lang="it-IT" dirty="0"/>
          </a:p>
        </p:txBody>
      </p:sp>
      <p:sp>
        <p:nvSpPr>
          <p:cNvPr id="15" name="Segnaposto numero diapositiva 3"/>
          <p:cNvSpPr>
            <a:spLocks noGrp="1"/>
          </p:cNvSpPr>
          <p:nvPr>
            <p:ph type="sldNum" sz="quarter" idx="4"/>
          </p:nvPr>
        </p:nvSpPr>
        <p:spPr>
          <a:xfrm>
            <a:off x="0" y="4767263"/>
            <a:ext cx="9144000" cy="2527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it-IT" dirty="0"/>
              <a:t>							</a:t>
            </a:r>
            <a:fld id="{A5966B91-A095-42D1-A609-26FD12F997AA}" type="slidenum">
              <a:rPr lang="it-IT" smtClean="0"/>
              <a:pPr/>
              <a:t>‹#›</a:t>
            </a:fld>
            <a:endParaRPr lang="it-IT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ARROW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egnaposto contenuto 2"/>
          <p:cNvSpPr>
            <a:spLocks noGrp="1"/>
          </p:cNvSpPr>
          <p:nvPr>
            <p:ph sz="half" idx="10" hasCustomPrompt="1"/>
          </p:nvPr>
        </p:nvSpPr>
        <p:spPr>
          <a:xfrm>
            <a:off x="35728" y="1359732"/>
            <a:ext cx="2088000" cy="3300250"/>
          </a:xfrm>
          <a:prstGeom prst="rect">
            <a:avLst/>
          </a:prstGeom>
        </p:spPr>
        <p:txBody>
          <a:bodyPr lIns="180000"/>
          <a:lstStyle>
            <a:lvl1pPr marL="342900" indent="-342900" algn="l">
              <a:buClr>
                <a:srgbClr val="EC2F00"/>
              </a:buClr>
              <a:buFont typeface="Wingdings" charset="2"/>
              <a:buChar char="§"/>
              <a:defRPr sz="2000">
                <a:solidFill>
                  <a:srgbClr val="1B3F7D"/>
                </a:solidFill>
              </a:defRPr>
            </a:lvl1pPr>
            <a:lvl2pPr marL="742950" indent="-285750" algn="l">
              <a:buClr>
                <a:srgbClr val="EC2F00"/>
              </a:buClr>
              <a:buSzPct val="80000"/>
              <a:buFont typeface="Wingdings" charset="2"/>
              <a:buChar char="§"/>
              <a:defRPr sz="1800">
                <a:solidFill>
                  <a:srgbClr val="1B3F7D"/>
                </a:solidFill>
              </a:defRPr>
            </a:lvl2pPr>
            <a:lvl3pPr marL="1143000" indent="-228600" algn="l">
              <a:buClr>
                <a:srgbClr val="EC2F00"/>
              </a:buClr>
              <a:buSzPct val="50000"/>
              <a:buFont typeface="Wingdings" charset="2"/>
              <a:buChar char="§"/>
              <a:defRPr sz="1600">
                <a:solidFill>
                  <a:srgbClr val="1B3F7D"/>
                </a:solidFill>
              </a:defRPr>
            </a:lvl3pPr>
            <a:lvl4pPr marL="1600200" indent="-228600" algn="l">
              <a:buClr>
                <a:srgbClr val="EC2F00"/>
              </a:buClr>
              <a:buSzPct val="30000"/>
              <a:buFont typeface="Wingdings" charset="2"/>
              <a:buChar char="§"/>
              <a:defRPr sz="2000">
                <a:solidFill>
                  <a:srgbClr val="1B3F7D"/>
                </a:solidFill>
              </a:defRPr>
            </a:lvl4pPr>
            <a:lvl5pPr marL="2057400" indent="-228600" algn="l">
              <a:buClr>
                <a:srgbClr val="EC2F00"/>
              </a:buClr>
              <a:buSzPct val="30000"/>
              <a:buFont typeface="Wingdings" charset="2"/>
              <a:buChar char="§"/>
              <a:defRPr sz="2000">
                <a:solidFill>
                  <a:srgbClr val="1B3F7D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 dirty="0"/>
              <a:t>First</a:t>
            </a:r>
          </a:p>
          <a:p>
            <a:pPr lvl="1"/>
            <a:r>
              <a:rPr lang="it-IT" dirty="0"/>
              <a:t>Second</a:t>
            </a:r>
          </a:p>
          <a:p>
            <a:pPr lvl="2"/>
            <a:r>
              <a:rPr lang="it-IT" dirty="0"/>
              <a:t>Third</a:t>
            </a:r>
          </a:p>
        </p:txBody>
      </p:sp>
      <p:sp>
        <p:nvSpPr>
          <p:cNvPr id="9" name="Segnaposto contenuto 2"/>
          <p:cNvSpPr>
            <a:spLocks noGrp="1"/>
          </p:cNvSpPr>
          <p:nvPr>
            <p:ph sz="half" idx="11" hasCustomPrompt="1"/>
          </p:nvPr>
        </p:nvSpPr>
        <p:spPr>
          <a:xfrm>
            <a:off x="2339992" y="1359732"/>
            <a:ext cx="2088000" cy="3300250"/>
          </a:xfrm>
          <a:prstGeom prst="rect">
            <a:avLst/>
          </a:prstGeom>
        </p:spPr>
        <p:txBody>
          <a:bodyPr lIns="180000"/>
          <a:lstStyle>
            <a:lvl1pPr marL="342900" indent="-342900" algn="l">
              <a:buClr>
                <a:srgbClr val="EC2F00"/>
              </a:buClr>
              <a:buFont typeface="Wingdings" charset="2"/>
              <a:buChar char="§"/>
              <a:defRPr sz="2000">
                <a:solidFill>
                  <a:srgbClr val="1B3F7D"/>
                </a:solidFill>
              </a:defRPr>
            </a:lvl1pPr>
            <a:lvl2pPr marL="742950" indent="-285750" algn="l">
              <a:buClr>
                <a:srgbClr val="EC2F00"/>
              </a:buClr>
              <a:buSzPct val="80000"/>
              <a:buFont typeface="Wingdings" charset="2"/>
              <a:buChar char="§"/>
              <a:defRPr sz="1800">
                <a:solidFill>
                  <a:srgbClr val="1B3F7D"/>
                </a:solidFill>
              </a:defRPr>
            </a:lvl2pPr>
            <a:lvl3pPr marL="1143000" indent="-228600" algn="l">
              <a:buClr>
                <a:srgbClr val="EC2F00"/>
              </a:buClr>
              <a:buSzPct val="50000"/>
              <a:buFont typeface="Wingdings" charset="2"/>
              <a:buChar char="§"/>
              <a:defRPr sz="1600">
                <a:solidFill>
                  <a:srgbClr val="1B3F7D"/>
                </a:solidFill>
              </a:defRPr>
            </a:lvl3pPr>
            <a:lvl4pPr marL="1600200" indent="-228600" algn="l">
              <a:buClr>
                <a:srgbClr val="EC2F00"/>
              </a:buClr>
              <a:buSzPct val="30000"/>
              <a:buFont typeface="Wingdings" charset="2"/>
              <a:buChar char="§"/>
              <a:defRPr sz="2000">
                <a:solidFill>
                  <a:srgbClr val="1B3F7D"/>
                </a:solidFill>
              </a:defRPr>
            </a:lvl4pPr>
            <a:lvl5pPr marL="2057400" indent="-228600" algn="l">
              <a:buClr>
                <a:srgbClr val="EC2F00"/>
              </a:buClr>
              <a:buSzPct val="30000"/>
              <a:buFont typeface="Wingdings" charset="2"/>
              <a:buChar char="§"/>
              <a:defRPr sz="2000">
                <a:solidFill>
                  <a:srgbClr val="1B3F7D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 dirty="0"/>
              <a:t>First</a:t>
            </a:r>
          </a:p>
          <a:p>
            <a:pPr lvl="1"/>
            <a:r>
              <a:rPr lang="it-IT" dirty="0"/>
              <a:t>Second</a:t>
            </a:r>
          </a:p>
          <a:p>
            <a:pPr lvl="2"/>
            <a:r>
              <a:rPr lang="it-IT" dirty="0"/>
              <a:t>Third</a:t>
            </a:r>
          </a:p>
        </p:txBody>
      </p:sp>
      <p:sp>
        <p:nvSpPr>
          <p:cNvPr id="10" name="Segnaposto contenuto 2"/>
          <p:cNvSpPr>
            <a:spLocks noGrp="1"/>
          </p:cNvSpPr>
          <p:nvPr>
            <p:ph sz="half" idx="12" hasCustomPrompt="1"/>
          </p:nvPr>
        </p:nvSpPr>
        <p:spPr>
          <a:xfrm>
            <a:off x="4644240" y="1359732"/>
            <a:ext cx="2088000" cy="3300250"/>
          </a:xfrm>
          <a:prstGeom prst="rect">
            <a:avLst/>
          </a:prstGeom>
        </p:spPr>
        <p:txBody>
          <a:bodyPr lIns="180000"/>
          <a:lstStyle>
            <a:lvl1pPr marL="342900" indent="-342900" algn="l">
              <a:buClr>
                <a:srgbClr val="EC2F00"/>
              </a:buClr>
              <a:buFont typeface="Wingdings" charset="2"/>
              <a:buChar char="§"/>
              <a:defRPr sz="2000">
                <a:solidFill>
                  <a:srgbClr val="1B3F7D"/>
                </a:solidFill>
              </a:defRPr>
            </a:lvl1pPr>
            <a:lvl2pPr marL="742950" indent="-285750" algn="l">
              <a:buClr>
                <a:srgbClr val="EC2F00"/>
              </a:buClr>
              <a:buSzPct val="80000"/>
              <a:buFont typeface="Wingdings" charset="2"/>
              <a:buChar char="§"/>
              <a:defRPr sz="1800">
                <a:solidFill>
                  <a:srgbClr val="1B3F7D"/>
                </a:solidFill>
              </a:defRPr>
            </a:lvl2pPr>
            <a:lvl3pPr marL="1143000" indent="-228600" algn="l">
              <a:buClr>
                <a:srgbClr val="EC2F00"/>
              </a:buClr>
              <a:buSzPct val="50000"/>
              <a:buFont typeface="Wingdings" charset="2"/>
              <a:buChar char="§"/>
              <a:defRPr sz="1600">
                <a:solidFill>
                  <a:srgbClr val="1B3F7D"/>
                </a:solidFill>
              </a:defRPr>
            </a:lvl3pPr>
            <a:lvl4pPr marL="1600200" indent="-228600" algn="l">
              <a:buClr>
                <a:srgbClr val="EC2F00"/>
              </a:buClr>
              <a:buSzPct val="30000"/>
              <a:buFont typeface="Wingdings" charset="2"/>
              <a:buChar char="§"/>
              <a:defRPr sz="2000">
                <a:solidFill>
                  <a:srgbClr val="1B3F7D"/>
                </a:solidFill>
              </a:defRPr>
            </a:lvl4pPr>
            <a:lvl5pPr marL="2057400" indent="-228600" algn="l">
              <a:buClr>
                <a:srgbClr val="EC2F00"/>
              </a:buClr>
              <a:buSzPct val="30000"/>
              <a:buFont typeface="Wingdings" charset="2"/>
              <a:buChar char="§"/>
              <a:defRPr sz="2000">
                <a:solidFill>
                  <a:srgbClr val="1B3F7D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 dirty="0"/>
              <a:t>First</a:t>
            </a:r>
          </a:p>
          <a:p>
            <a:pPr lvl="1"/>
            <a:r>
              <a:rPr lang="it-IT" dirty="0"/>
              <a:t>Second</a:t>
            </a:r>
          </a:p>
          <a:p>
            <a:pPr lvl="2"/>
            <a:r>
              <a:rPr lang="it-IT" dirty="0"/>
              <a:t>Third</a:t>
            </a:r>
          </a:p>
        </p:txBody>
      </p:sp>
      <p:sp>
        <p:nvSpPr>
          <p:cNvPr id="12" name="Segnaposto immagine 11"/>
          <p:cNvSpPr>
            <a:spLocks noGrp="1"/>
          </p:cNvSpPr>
          <p:nvPr>
            <p:ph type="pic" sz="quarter" idx="13" hasCustomPrompt="1"/>
          </p:nvPr>
        </p:nvSpPr>
        <p:spPr>
          <a:xfrm>
            <a:off x="107504" y="207604"/>
            <a:ext cx="1080120" cy="6477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it-IT" dirty="0" err="1"/>
              <a:t>Icon</a:t>
            </a:r>
            <a:endParaRPr lang="it-IT" dirty="0"/>
          </a:p>
        </p:txBody>
      </p:sp>
      <p:sp>
        <p:nvSpPr>
          <p:cNvPr id="13" name="Segnaposto immagine 11"/>
          <p:cNvSpPr>
            <a:spLocks noGrp="1"/>
          </p:cNvSpPr>
          <p:nvPr>
            <p:ph type="pic" sz="quarter" idx="14" hasCustomPrompt="1"/>
          </p:nvPr>
        </p:nvSpPr>
        <p:spPr>
          <a:xfrm>
            <a:off x="2399916" y="207604"/>
            <a:ext cx="1080120" cy="6477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it-IT" dirty="0" err="1"/>
              <a:t>Icon</a:t>
            </a:r>
            <a:endParaRPr lang="it-IT" dirty="0"/>
          </a:p>
        </p:txBody>
      </p:sp>
      <p:sp>
        <p:nvSpPr>
          <p:cNvPr id="14" name="Segnaposto immagine 11"/>
          <p:cNvSpPr>
            <a:spLocks noGrp="1"/>
          </p:cNvSpPr>
          <p:nvPr>
            <p:ph type="pic" sz="quarter" idx="15" hasCustomPrompt="1"/>
          </p:nvPr>
        </p:nvSpPr>
        <p:spPr>
          <a:xfrm>
            <a:off x="4692328" y="207604"/>
            <a:ext cx="1080120" cy="6477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it-IT" dirty="0" err="1"/>
              <a:t>Icon</a:t>
            </a:r>
            <a:endParaRPr lang="it-IT" dirty="0"/>
          </a:p>
        </p:txBody>
      </p:sp>
      <p:sp>
        <p:nvSpPr>
          <p:cNvPr id="11" name="Segnaposto immagine 11"/>
          <p:cNvSpPr>
            <a:spLocks noGrp="1"/>
          </p:cNvSpPr>
          <p:nvPr>
            <p:ph type="pic" sz="quarter" idx="16" hasCustomPrompt="1"/>
          </p:nvPr>
        </p:nvSpPr>
        <p:spPr>
          <a:xfrm>
            <a:off x="6984740" y="182204"/>
            <a:ext cx="1080120" cy="6477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it-IT" dirty="0" err="1"/>
              <a:t>Icon</a:t>
            </a:r>
            <a:endParaRPr lang="it-IT" dirty="0"/>
          </a:p>
        </p:txBody>
      </p:sp>
      <p:sp>
        <p:nvSpPr>
          <p:cNvPr id="15" name="Segnaposto contenuto 2"/>
          <p:cNvSpPr>
            <a:spLocks noGrp="1"/>
          </p:cNvSpPr>
          <p:nvPr>
            <p:ph sz="half" idx="17" hasCustomPrompt="1"/>
          </p:nvPr>
        </p:nvSpPr>
        <p:spPr>
          <a:xfrm>
            <a:off x="6948496" y="1359732"/>
            <a:ext cx="2088000" cy="3300250"/>
          </a:xfrm>
          <a:prstGeom prst="rect">
            <a:avLst/>
          </a:prstGeom>
        </p:spPr>
        <p:txBody>
          <a:bodyPr lIns="180000"/>
          <a:lstStyle>
            <a:lvl1pPr marL="342900" indent="-342900" algn="l">
              <a:buClr>
                <a:srgbClr val="EC2F00"/>
              </a:buClr>
              <a:buFont typeface="Wingdings" charset="2"/>
              <a:buChar char="§"/>
              <a:defRPr sz="2000">
                <a:solidFill>
                  <a:srgbClr val="1B3F7D"/>
                </a:solidFill>
              </a:defRPr>
            </a:lvl1pPr>
            <a:lvl2pPr marL="742950" indent="-285750" algn="l">
              <a:buClr>
                <a:srgbClr val="EC2F00"/>
              </a:buClr>
              <a:buSzPct val="80000"/>
              <a:buFont typeface="Wingdings" charset="2"/>
              <a:buChar char="§"/>
              <a:defRPr sz="1800">
                <a:solidFill>
                  <a:srgbClr val="1B3F7D"/>
                </a:solidFill>
              </a:defRPr>
            </a:lvl2pPr>
            <a:lvl3pPr marL="1143000" indent="-228600" algn="l">
              <a:buClr>
                <a:srgbClr val="EC2F00"/>
              </a:buClr>
              <a:buSzPct val="50000"/>
              <a:buFont typeface="Wingdings" charset="2"/>
              <a:buChar char="§"/>
              <a:defRPr sz="1600">
                <a:solidFill>
                  <a:srgbClr val="1B3F7D"/>
                </a:solidFill>
              </a:defRPr>
            </a:lvl3pPr>
            <a:lvl4pPr marL="1600200" indent="-228600" algn="l">
              <a:buClr>
                <a:srgbClr val="EC2F00"/>
              </a:buClr>
              <a:buSzPct val="30000"/>
              <a:buFont typeface="Wingdings" charset="2"/>
              <a:buChar char="§"/>
              <a:defRPr sz="2000">
                <a:solidFill>
                  <a:srgbClr val="1B3F7D"/>
                </a:solidFill>
              </a:defRPr>
            </a:lvl4pPr>
            <a:lvl5pPr marL="2057400" indent="-228600" algn="l">
              <a:buClr>
                <a:srgbClr val="EC2F00"/>
              </a:buClr>
              <a:buSzPct val="30000"/>
              <a:buFont typeface="Wingdings" charset="2"/>
              <a:buChar char="§"/>
              <a:defRPr sz="2000">
                <a:solidFill>
                  <a:srgbClr val="1B3F7D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 dirty="0"/>
              <a:t>First</a:t>
            </a:r>
          </a:p>
          <a:p>
            <a:pPr lvl="1"/>
            <a:r>
              <a:rPr lang="it-IT" dirty="0"/>
              <a:t>Second</a:t>
            </a:r>
          </a:p>
          <a:p>
            <a:pPr lvl="2"/>
            <a:r>
              <a:rPr lang="it-IT" dirty="0"/>
              <a:t>Third</a:t>
            </a:r>
          </a:p>
        </p:txBody>
      </p:sp>
      <p:sp>
        <p:nvSpPr>
          <p:cNvPr id="17" name="Segnaposto numero diapositiva 3"/>
          <p:cNvSpPr>
            <a:spLocks noGrp="1"/>
          </p:cNvSpPr>
          <p:nvPr>
            <p:ph type="sldNum" sz="quarter" idx="4"/>
          </p:nvPr>
        </p:nvSpPr>
        <p:spPr>
          <a:xfrm>
            <a:off x="0" y="4767263"/>
            <a:ext cx="9144000" cy="2527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it-IT" dirty="0"/>
              <a:t>							</a:t>
            </a:r>
            <a:fld id="{A5966B91-A095-42D1-A609-26FD12F997AA}" type="slidenum">
              <a:rPr lang="it-IT" smtClean="0"/>
              <a:pPr/>
              <a:t>‹#›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40565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NY CONFIDENTI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egnaposto contenuto 2"/>
          <p:cNvSpPr>
            <a:spLocks noGrp="1"/>
          </p:cNvSpPr>
          <p:nvPr>
            <p:ph sz="half" idx="17" hasCustomPrompt="1"/>
          </p:nvPr>
        </p:nvSpPr>
        <p:spPr>
          <a:xfrm>
            <a:off x="0" y="0"/>
            <a:ext cx="9144000" cy="679004"/>
          </a:xfrm>
          <a:prstGeom prst="rect">
            <a:avLst/>
          </a:prstGeom>
        </p:spPr>
        <p:txBody>
          <a:bodyPr lIns="180000"/>
          <a:lstStyle>
            <a:lvl1pPr marL="0" indent="0" algn="ctr">
              <a:buClr>
                <a:srgbClr val="EC2F00"/>
              </a:buClr>
              <a:buFont typeface="Wingdings" charset="2"/>
              <a:buNone/>
              <a:defRPr sz="2800" baseline="0">
                <a:solidFill>
                  <a:srgbClr val="1B3F7D"/>
                </a:solidFill>
              </a:defRPr>
            </a:lvl1pPr>
            <a:lvl2pPr marL="742950" indent="-285750" algn="l">
              <a:buClr>
                <a:srgbClr val="EC2F00"/>
              </a:buClr>
              <a:buSzPct val="80000"/>
              <a:buFont typeface="Wingdings" charset="2"/>
              <a:buChar char="§"/>
              <a:defRPr sz="2000">
                <a:solidFill>
                  <a:srgbClr val="1B3F7D"/>
                </a:solidFill>
              </a:defRPr>
            </a:lvl2pPr>
            <a:lvl3pPr marL="1143000" indent="-228600" algn="l">
              <a:buClr>
                <a:srgbClr val="EC2F00"/>
              </a:buClr>
              <a:buSzPct val="50000"/>
              <a:buFont typeface="Wingdings" charset="2"/>
              <a:buChar char="§"/>
              <a:defRPr sz="2000">
                <a:solidFill>
                  <a:srgbClr val="1B3F7D"/>
                </a:solidFill>
              </a:defRPr>
            </a:lvl3pPr>
            <a:lvl4pPr marL="1600200" indent="-228600" algn="l">
              <a:buClr>
                <a:srgbClr val="EC2F00"/>
              </a:buClr>
              <a:buSzPct val="30000"/>
              <a:buFont typeface="Wingdings" charset="2"/>
              <a:buChar char="§"/>
              <a:defRPr sz="2000">
                <a:solidFill>
                  <a:srgbClr val="1B3F7D"/>
                </a:solidFill>
              </a:defRPr>
            </a:lvl4pPr>
            <a:lvl5pPr marL="2057400" indent="-228600" algn="l">
              <a:buClr>
                <a:srgbClr val="EC2F00"/>
              </a:buClr>
              <a:buSzPct val="30000"/>
              <a:buFont typeface="Wingdings" charset="2"/>
              <a:buChar char="§"/>
              <a:defRPr sz="2000">
                <a:solidFill>
                  <a:srgbClr val="1B3F7D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 dirty="0"/>
              <a:t>Click to </a:t>
            </a:r>
            <a:r>
              <a:rPr lang="it-IT" dirty="0" err="1"/>
              <a:t>change</a:t>
            </a:r>
            <a:r>
              <a:rPr lang="it-IT" dirty="0"/>
              <a:t> Title</a:t>
            </a:r>
          </a:p>
        </p:txBody>
      </p:sp>
      <p:sp>
        <p:nvSpPr>
          <p:cNvPr id="5" name="Segnaposto contenuto 2"/>
          <p:cNvSpPr>
            <a:spLocks noGrp="1"/>
          </p:cNvSpPr>
          <p:nvPr>
            <p:ph sz="half" idx="10" hasCustomPrompt="1"/>
          </p:nvPr>
        </p:nvSpPr>
        <p:spPr>
          <a:xfrm>
            <a:off x="467544" y="843558"/>
            <a:ext cx="8280920" cy="3816424"/>
          </a:xfrm>
          <a:prstGeom prst="rect">
            <a:avLst/>
          </a:prstGeom>
        </p:spPr>
        <p:txBody>
          <a:bodyPr lIns="180000"/>
          <a:lstStyle>
            <a:lvl1pPr marL="342900" indent="-342900" algn="l">
              <a:buClr>
                <a:srgbClr val="EC2F00"/>
              </a:buClr>
              <a:buFont typeface="Wingdings" charset="2"/>
              <a:buChar char="§"/>
              <a:defRPr sz="2000">
                <a:solidFill>
                  <a:srgbClr val="1B3F7D"/>
                </a:solidFill>
              </a:defRPr>
            </a:lvl1pPr>
            <a:lvl2pPr marL="742950" indent="-285750" algn="l">
              <a:buClr>
                <a:srgbClr val="EC2F00"/>
              </a:buClr>
              <a:buSzPct val="80000"/>
              <a:buFont typeface="Wingdings" charset="2"/>
              <a:buChar char="§"/>
              <a:defRPr sz="1800">
                <a:solidFill>
                  <a:srgbClr val="1B3F7D"/>
                </a:solidFill>
              </a:defRPr>
            </a:lvl2pPr>
            <a:lvl3pPr marL="1143000" indent="-228600" algn="l">
              <a:buClr>
                <a:srgbClr val="EC2F00"/>
              </a:buClr>
              <a:buSzPct val="50000"/>
              <a:buFont typeface="Wingdings" charset="2"/>
              <a:buChar char="§"/>
              <a:defRPr sz="1600">
                <a:solidFill>
                  <a:srgbClr val="1B3F7D"/>
                </a:solidFill>
              </a:defRPr>
            </a:lvl3pPr>
            <a:lvl4pPr marL="1600200" indent="-228600" algn="l">
              <a:buClr>
                <a:srgbClr val="EC2F00"/>
              </a:buClr>
              <a:buSzPct val="30000"/>
              <a:buFont typeface="Wingdings" charset="2"/>
              <a:buChar char="§"/>
              <a:defRPr sz="1400">
                <a:solidFill>
                  <a:srgbClr val="1B3F7D"/>
                </a:solidFill>
              </a:defRPr>
            </a:lvl4pPr>
            <a:lvl5pPr marL="2057400" indent="-228600" algn="l">
              <a:buClr>
                <a:srgbClr val="EC2F00"/>
              </a:buClr>
              <a:buSzPct val="30000"/>
              <a:buFont typeface="Wingdings" charset="2"/>
              <a:buChar char="§"/>
              <a:defRPr sz="1200">
                <a:solidFill>
                  <a:srgbClr val="1B3F7D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 dirty="0"/>
              <a:t>First</a:t>
            </a:r>
          </a:p>
          <a:p>
            <a:pPr lvl="1"/>
            <a:r>
              <a:rPr lang="it-IT" dirty="0"/>
              <a:t>Second</a:t>
            </a:r>
          </a:p>
          <a:p>
            <a:pPr lvl="2"/>
            <a:r>
              <a:rPr lang="it-IT" dirty="0"/>
              <a:t>Third</a:t>
            </a:r>
          </a:p>
          <a:p>
            <a:pPr lvl="3"/>
            <a:r>
              <a:rPr lang="it-IT" dirty="0" err="1"/>
              <a:t>Fourth</a:t>
            </a:r>
            <a:endParaRPr lang="it-IT" dirty="0"/>
          </a:p>
          <a:p>
            <a:pPr lvl="4"/>
            <a:r>
              <a:rPr lang="it-IT" dirty="0" err="1"/>
              <a:t>Fifth</a:t>
            </a:r>
            <a:endParaRPr lang="it-IT" dirty="0"/>
          </a:p>
        </p:txBody>
      </p:sp>
      <p:sp>
        <p:nvSpPr>
          <p:cNvPr id="6" name="Segnaposto numero diapositiva 3"/>
          <p:cNvSpPr>
            <a:spLocks noGrp="1"/>
          </p:cNvSpPr>
          <p:nvPr>
            <p:ph type="sldNum" sz="quarter" idx="4"/>
          </p:nvPr>
        </p:nvSpPr>
        <p:spPr>
          <a:xfrm>
            <a:off x="0" y="4767263"/>
            <a:ext cx="9144000" cy="2527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it-IT" dirty="0"/>
              <a:t>							</a:t>
            </a:r>
            <a:fld id="{A5966B91-A095-42D1-A609-26FD12F997AA}" type="slidenum">
              <a:rPr lang="it-IT" smtClean="0"/>
              <a:pPr/>
              <a:t>‹#›</a:t>
            </a:fld>
            <a:endParaRPr lang="it-IT" dirty="0"/>
          </a:p>
        </p:txBody>
      </p:sp>
      <p:sp>
        <p:nvSpPr>
          <p:cNvPr id="3" name="CasellaDiTesto 2"/>
          <p:cNvSpPr txBox="1"/>
          <p:nvPr userDrawn="1"/>
        </p:nvSpPr>
        <p:spPr>
          <a:xfrm>
            <a:off x="459824" y="4710979"/>
            <a:ext cx="5696352" cy="381051"/>
          </a:xfrm>
          <a:prstGeom prst="rect">
            <a:avLst/>
          </a:prstGeom>
          <a:noFill/>
        </p:spPr>
        <p:txBody>
          <a:bodyPr wrap="square" lIns="72567" tIns="36283" rIns="72567" bIns="36283" rtlCol="0" anchor="ctr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noProof="0" dirty="0">
                <a:solidFill>
                  <a:srgbClr val="A7B7C1"/>
                </a:solidFill>
              </a:rPr>
              <a:t>COMPANY CONFIDENTIAL – This presentation is strictly confidential and proprietary to Expert System. </a:t>
            </a:r>
            <a:br>
              <a:rPr lang="en-US" sz="1000" noProof="0" dirty="0">
                <a:solidFill>
                  <a:srgbClr val="A7B7C1"/>
                </a:solidFill>
              </a:rPr>
            </a:br>
            <a:r>
              <a:rPr lang="en-US" sz="1000" noProof="0" dirty="0">
                <a:solidFill>
                  <a:srgbClr val="A7B7C1"/>
                </a:solidFill>
              </a:rPr>
              <a:t>Circulation or reproduction of this presentation outside of Expert System is not permitted. </a:t>
            </a:r>
            <a:endParaRPr lang="en-US" sz="1000" b="1" noProof="0" dirty="0">
              <a:solidFill>
                <a:srgbClr val="A7B7C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38740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0" y="3291830"/>
            <a:ext cx="9144000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dirty="0"/>
              <a:t>TITLE</a:t>
            </a:r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F15E9F-8EDF-4AD6-A825-0FDF28FB1D1B}" type="slidenum">
              <a:rPr lang="it-IT" smtClean="0"/>
              <a:t>‹#›</a:t>
            </a:fld>
            <a:endParaRPr lang="it-IT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50" r:id="rId2"/>
    <p:sldLayoutId id="2147483651" r:id="rId3"/>
    <p:sldLayoutId id="2147483666" r:id="rId4"/>
    <p:sldLayoutId id="2147483667" r:id="rId5"/>
    <p:sldLayoutId id="2147483661" r:id="rId6"/>
    <p:sldLayoutId id="2147483652" r:id="rId7"/>
    <p:sldLayoutId id="2147483660" r:id="rId8"/>
    <p:sldLayoutId id="2147483665" r:id="rId9"/>
    <p:sldLayoutId id="2147483655" r:id="rId10"/>
    <p:sldLayoutId id="2147483664" r:id="rId11"/>
    <p:sldLayoutId id="2147483653" r:id="rId12"/>
    <p:sldLayoutId id="2147483668" r:id="rId13"/>
    <p:sldLayoutId id="2147483669" r:id="rId14"/>
    <p:sldLayoutId id="2147483671" r:id="rId15"/>
    <p:sldLayoutId id="2147483672" r:id="rId16"/>
    <p:sldLayoutId id="2147483673" r:id="rId17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36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hybridnlp.expertsystemlab.com/tutorial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Relationship Id="rId4" Type="http://schemas.openxmlformats.org/officeDocument/2006/relationships/hyperlink" Target="http://www.semantic-web-journal.net/content/vecsigrafo-corpus-based-word-concept-embeddings-bridging-statistic-symbolic-1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6.png"/><Relationship Id="rId5" Type="http://schemas.openxmlformats.org/officeDocument/2006/relationships/image" Target="../media/image40.png"/><Relationship Id="rId4" Type="http://schemas.openxmlformats.org/officeDocument/2006/relationships/image" Target="../media/image4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1.png"/><Relationship Id="rId11" Type="http://schemas.openxmlformats.org/officeDocument/2006/relationships/image" Target="../media/image47.png"/><Relationship Id="rId5" Type="http://schemas.openxmlformats.org/officeDocument/2006/relationships/image" Target="../media/image50.png"/><Relationship Id="rId10" Type="http://schemas.openxmlformats.org/officeDocument/2006/relationships/image" Target="../media/image46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55.png"/><Relationship Id="rId7" Type="http://schemas.openxmlformats.org/officeDocument/2006/relationships/image" Target="../media/image59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Relationship Id="rId9" Type="http://schemas.openxmlformats.org/officeDocument/2006/relationships/image" Target="../media/image4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6.png"/><Relationship Id="rId5" Type="http://schemas.openxmlformats.org/officeDocument/2006/relationships/image" Target="../media/image62.jpeg"/><Relationship Id="rId4" Type="http://schemas.openxmlformats.org/officeDocument/2006/relationships/image" Target="../media/image6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ybridnlp/tutorial" TargetMode="External"/><Relationship Id="rId2" Type="http://schemas.openxmlformats.org/officeDocument/2006/relationships/hyperlink" Target="https://colab.research.google.com/" TargetMode="Externa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expertsystemlab.com/hybridNLP18/" TargetMode="External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2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4.png"/><Relationship Id="rId4" Type="http://schemas.openxmlformats.org/officeDocument/2006/relationships/image" Target="../media/image2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9.jpeg"/><Relationship Id="rId4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2.jpeg"/><Relationship Id="rId4" Type="http://schemas.openxmlformats.org/officeDocument/2006/relationships/image" Target="../media/image3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.xml"/><Relationship Id="rId3" Type="http://schemas.openxmlformats.org/officeDocument/2006/relationships/image" Target="../media/image34.jpeg"/><Relationship Id="rId7" Type="http://schemas.openxmlformats.org/officeDocument/2006/relationships/diagramData" Target="../diagrams/data1.xml"/><Relationship Id="rId12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7.png"/><Relationship Id="rId11" Type="http://schemas.microsoft.com/office/2007/relationships/diagramDrawing" Target="../diagrams/drawing1.xml"/><Relationship Id="rId5" Type="http://schemas.openxmlformats.org/officeDocument/2006/relationships/image" Target="../media/image36.png"/><Relationship Id="rId10" Type="http://schemas.openxmlformats.org/officeDocument/2006/relationships/diagramColors" Target="../diagrams/colors1.xml"/><Relationship Id="rId4" Type="http://schemas.openxmlformats.org/officeDocument/2006/relationships/image" Target="../media/image35.png"/><Relationship Id="rId9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263D956-64B1-46B5-BB32-294A9B17DF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it-IT"/>
              <a:t>							</a:t>
            </a:r>
            <a:fld id="{A5966B91-A095-42D1-A609-26FD12F997AA}" type="slidenum">
              <a:rPr lang="it-IT" smtClean="0"/>
              <a:pPr/>
              <a:t>1</a:t>
            </a:fld>
            <a:endParaRPr lang="it-IT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0F95751-3D00-4936-9EAE-686E77F88B6D}"/>
              </a:ext>
            </a:extLst>
          </p:cNvPr>
          <p:cNvPicPr>
            <a:picLocks noGrp="1" noChangeAspect="1"/>
          </p:cNvPicPr>
          <p:nvPr>
            <p:ph sz="half" idx="11"/>
          </p:nvPr>
        </p:nvPicPr>
        <p:blipFill rotWithShape="1">
          <a:blip r:embed="rId2"/>
          <a:srcRect r="1176"/>
          <a:stretch/>
        </p:blipFill>
        <p:spPr>
          <a:xfrm>
            <a:off x="0" y="-20538"/>
            <a:ext cx="9144000" cy="5204708"/>
          </a:xfrm>
          <a:prstGeom prst="rect">
            <a:avLst/>
          </a:prstGeom>
          <a:ln>
            <a:noFill/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E3DC147-2F11-49C1-8DB1-92DDF1A49119}"/>
              </a:ext>
            </a:extLst>
          </p:cNvPr>
          <p:cNvSpPr/>
          <p:nvPr/>
        </p:nvSpPr>
        <p:spPr>
          <a:xfrm>
            <a:off x="4355976" y="411510"/>
            <a:ext cx="4752528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s-ES" b="1" dirty="0">
                <a:solidFill>
                  <a:schemeClr val="accent5">
                    <a:lumMod val="5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http://hybridnlp.expertsystemlab.com/tutorial</a:t>
            </a:r>
            <a:endParaRPr lang="es-ES" b="1"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171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1A03F9C-4B33-44DC-9998-3F6AE1E5CC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544" t="8804" r="18666" b="7549"/>
          <a:stretch/>
        </p:blipFill>
        <p:spPr>
          <a:xfrm>
            <a:off x="3094238" y="3028553"/>
            <a:ext cx="2197841" cy="1898135"/>
          </a:xfrm>
          <a:prstGeom prst="rect">
            <a:avLst/>
          </a:prstGeom>
        </p:spPr>
      </p:pic>
      <p:pic>
        <p:nvPicPr>
          <p:cNvPr id="11" name="Picture 2" descr="Image result for word embeddings">
            <a:extLst>
              <a:ext uri="{FF2B5EF4-FFF2-40B4-BE49-F238E27FC236}">
                <a16:creationId xmlns:a16="http://schemas.microsoft.com/office/drawing/2014/main" id="{45B000E5-C128-4CF7-9D94-B8008BC3A5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7" y="1136599"/>
            <a:ext cx="4526406" cy="1586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62F8345-BA37-466F-8972-2366E90D2D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it-IT"/>
              <a:t>							</a:t>
            </a:r>
            <a:fld id="{A5966B91-A095-42D1-A609-26FD12F997AA}" type="slidenum">
              <a:rPr lang="it-IT" smtClean="0"/>
              <a:pPr/>
              <a:t>10</a:t>
            </a:fld>
            <a:endParaRPr lang="it-IT" dirty="0"/>
          </a:p>
        </p:txBody>
      </p:sp>
      <p:sp>
        <p:nvSpPr>
          <p:cNvPr id="12" name="Marcador de contenido 2">
            <a:extLst>
              <a:ext uri="{FF2B5EF4-FFF2-40B4-BE49-F238E27FC236}">
                <a16:creationId xmlns:a16="http://schemas.microsoft.com/office/drawing/2014/main" id="{5C50A083-9C46-4828-B25F-034A15C42728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5220070" y="1275606"/>
            <a:ext cx="3528393" cy="3312368"/>
          </a:xfrm>
        </p:spPr>
        <p:txBody>
          <a:bodyPr/>
          <a:lstStyle/>
          <a:p>
            <a:r>
              <a:rPr lang="en-US" sz="1600" b="1" dirty="0"/>
              <a:t>Distributed word representations in the form of dense vectors</a:t>
            </a:r>
          </a:p>
          <a:p>
            <a:r>
              <a:rPr lang="en-US" sz="1600" b="1" dirty="0"/>
              <a:t>Capture syntactic and semantic relations </a:t>
            </a:r>
            <a:r>
              <a:rPr lang="en-US" sz="1600" dirty="0"/>
              <a:t>between words that can be mapped to </a:t>
            </a:r>
            <a:r>
              <a:rPr lang="es-ES" sz="1600" dirty="0"/>
              <a:t>vector </a:t>
            </a:r>
            <a:r>
              <a:rPr lang="en-US" sz="1600" dirty="0"/>
              <a:t>operations </a:t>
            </a:r>
          </a:p>
          <a:p>
            <a:r>
              <a:rPr lang="en-US" sz="1600" b="1" dirty="0"/>
              <a:t>Successfully applied in NLP</a:t>
            </a:r>
            <a:r>
              <a:rPr lang="en-US" sz="1600" dirty="0"/>
              <a:t>, e.g. in part-of-speech tagging, named entity recognition, semantic role labeling and word-sense disambiguation</a:t>
            </a:r>
          </a:p>
          <a:p>
            <a:r>
              <a:rPr lang="en-US" sz="1600" b="1" dirty="0"/>
              <a:t>Variations </a:t>
            </a:r>
            <a:r>
              <a:rPr lang="en-US" sz="1600" dirty="0"/>
              <a:t>include [contextualized] word-sense embeddings and knowledge graph embeddings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6026FD8B-B7DF-4D2A-ADE7-484626A4F7D9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-108520" y="205525"/>
            <a:ext cx="8964488" cy="635657"/>
          </a:xfrm>
        </p:spPr>
        <p:txBody>
          <a:bodyPr/>
          <a:lstStyle/>
          <a:p>
            <a:r>
              <a:rPr lang="en-US" dirty="0"/>
              <a:t>Building blocks: Embeddings &amp; Language Models</a:t>
            </a:r>
          </a:p>
        </p:txBody>
      </p:sp>
      <p:pic>
        <p:nvPicPr>
          <p:cNvPr id="7" name="Marcador de contenido 5">
            <a:extLst>
              <a:ext uri="{FF2B5EF4-FFF2-40B4-BE49-F238E27FC236}">
                <a16:creationId xmlns:a16="http://schemas.microsoft.com/office/drawing/2014/main" id="{6B69DA08-5592-49AE-8F79-2C1F6AC93B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537" y="3028553"/>
            <a:ext cx="2637813" cy="1792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1335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E2D008D-AE50-43D1-A696-112F61EDCF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it-IT" dirty="0"/>
              <a:t>							</a:t>
            </a:r>
            <a:fld id="{A5966B91-A095-42D1-A609-26FD12F997AA}" type="slidenum">
              <a:rPr lang="it-IT" smtClean="0"/>
              <a:pPr/>
              <a:t>11</a:t>
            </a:fld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1DEF2E-88BC-4A44-BAAB-8EAF91371AC6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282284" y="2571750"/>
            <a:ext cx="8568952" cy="2054798"/>
          </a:xfrm>
        </p:spPr>
        <p:txBody>
          <a:bodyPr/>
          <a:lstStyle/>
          <a:p>
            <a:r>
              <a:rPr lang="en-US" sz="1600" b="1" dirty="0"/>
              <a:t>Vecsigrafo jointly learns word and concept embeddings</a:t>
            </a:r>
            <a:r>
              <a:rPr lang="en-US" sz="1600" dirty="0"/>
              <a:t> (as opposed to word, sense or knowledge graph embeddings)</a:t>
            </a:r>
          </a:p>
          <a:p>
            <a:r>
              <a:rPr lang="en-US" sz="1600" dirty="0"/>
              <a:t>Combines </a:t>
            </a:r>
            <a:r>
              <a:rPr lang="en-US" sz="1600" b="1" dirty="0"/>
              <a:t>corpus-based</a:t>
            </a:r>
            <a:r>
              <a:rPr lang="en-US" sz="1600" dirty="0"/>
              <a:t> </a:t>
            </a:r>
            <a:r>
              <a:rPr lang="en-US" sz="1600" b="1" dirty="0"/>
              <a:t>and graph-based </a:t>
            </a:r>
            <a:r>
              <a:rPr lang="en-US" sz="1600" dirty="0"/>
              <a:t>approaches</a:t>
            </a:r>
          </a:p>
          <a:p>
            <a:r>
              <a:rPr lang="en-US" sz="1600" b="1" dirty="0"/>
              <a:t>Extends Swivel algorithm </a:t>
            </a:r>
            <a:r>
              <a:rPr lang="en-US" sz="1600" dirty="0"/>
              <a:t>to consider both lexical and semantic entries as part of the vocabulary</a:t>
            </a:r>
          </a:p>
          <a:p>
            <a:pPr lvl="1"/>
            <a:r>
              <a:rPr lang="en-US" sz="1400" b="1" dirty="0"/>
              <a:t>The corpus is lemmatized following different tokenization strategies, disambiguated and expanded</a:t>
            </a:r>
            <a:endParaRPr lang="en-US" sz="1400" dirty="0"/>
          </a:p>
          <a:p>
            <a:pPr lvl="1"/>
            <a:r>
              <a:rPr lang="en-US" sz="1400" b="1" dirty="0"/>
              <a:t>Word, lemma and concept embeddings are then jointly learnt</a:t>
            </a:r>
            <a:endParaRPr lang="en-US" sz="1400" dirty="0"/>
          </a:p>
          <a:p>
            <a:endParaRPr lang="es-ES" sz="16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DD5A90-9FD1-4CD6-985A-0FE417FF01E6}"/>
              </a:ext>
            </a:extLst>
          </p:cNvPr>
          <p:cNvSpPr>
            <a:spLocks noGrp="1"/>
          </p:cNvSpPr>
          <p:nvPr>
            <p:ph sz="half" idx="17"/>
          </p:nvPr>
        </p:nvSpPr>
        <p:spPr/>
        <p:txBody>
          <a:bodyPr/>
          <a:lstStyle/>
          <a:p>
            <a:r>
              <a:rPr lang="en-US" dirty="0"/>
              <a:t>Vecsigrafo</a:t>
            </a:r>
            <a:endParaRPr lang="es-ES" dirty="0"/>
          </a:p>
        </p:txBody>
      </p:sp>
      <p:pic>
        <p:nvPicPr>
          <p:cNvPr id="5" name="Imagen 6">
            <a:extLst>
              <a:ext uri="{FF2B5EF4-FFF2-40B4-BE49-F238E27FC236}">
                <a16:creationId xmlns:a16="http://schemas.microsoft.com/office/drawing/2014/main" id="{9CB60212-D5F7-48CC-94BC-F67EDD4EA1C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380" y="1159244"/>
            <a:ext cx="6840760" cy="1271791"/>
          </a:xfrm>
          <a:prstGeom prst="rect">
            <a:avLst/>
          </a:prstGeom>
        </p:spPr>
      </p:pic>
      <p:pic>
        <p:nvPicPr>
          <p:cNvPr id="1026" name="Picture 2" descr="Image result for semantic web journal logo&quot;">
            <a:extLst>
              <a:ext uri="{FF2B5EF4-FFF2-40B4-BE49-F238E27FC236}">
                <a16:creationId xmlns:a16="http://schemas.microsoft.com/office/drawing/2014/main" id="{E1DEB14C-7435-4B24-A4F1-3C7067D0D7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71" y="4371950"/>
            <a:ext cx="855246" cy="540673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372AF33-9586-4022-8C2F-BEA6FB9FBB91}"/>
              </a:ext>
            </a:extLst>
          </p:cNvPr>
          <p:cNvSpPr/>
          <p:nvPr/>
        </p:nvSpPr>
        <p:spPr>
          <a:xfrm>
            <a:off x="887016" y="4547188"/>
            <a:ext cx="67813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Myriad Pr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Vecsigrafo: Corpus-based Word-Concept Embeddings</a:t>
            </a:r>
            <a:endParaRPr lang="en-US" b="1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41497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349A606-0B4B-43E3-AAF1-1FDE7DDCCB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it-IT"/>
              <a:t>							</a:t>
            </a:r>
            <a:fld id="{A5966B91-A095-42D1-A609-26FD12F997AA}" type="slidenum">
              <a:rPr lang="it-IT" smtClean="0"/>
              <a:pPr/>
              <a:t>12</a:t>
            </a:fld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E97E89-F41F-4705-BE22-C0A4E6644F91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251520" y="1275606"/>
            <a:ext cx="8496944" cy="3312368"/>
          </a:xfrm>
        </p:spPr>
        <p:txBody>
          <a:bodyPr/>
          <a:lstStyle/>
          <a:p>
            <a:r>
              <a:rPr lang="en-US" b="1" dirty="0"/>
              <a:t>Methods to extend previously captured knowledge explicitly represented as knowledge graphs </a:t>
            </a:r>
            <a:r>
              <a:rPr lang="en-US" dirty="0"/>
              <a:t>with information from text corpora</a:t>
            </a:r>
          </a:p>
          <a:p>
            <a:r>
              <a:rPr lang="en-US" b="1" dirty="0"/>
              <a:t>Main building blocks and techniques enabling such hybrid approach to NLP</a:t>
            </a:r>
          </a:p>
          <a:p>
            <a:r>
              <a:rPr lang="en-US" dirty="0"/>
              <a:t>How to:</a:t>
            </a:r>
          </a:p>
          <a:p>
            <a:pPr lvl="1"/>
            <a:r>
              <a:rPr lang="en-US" b="1" dirty="0"/>
              <a:t>Seamlessly integrate </a:t>
            </a:r>
            <a:r>
              <a:rPr lang="en-US" dirty="0"/>
              <a:t>structured and neural representations</a:t>
            </a:r>
          </a:p>
          <a:p>
            <a:pPr lvl="1"/>
            <a:r>
              <a:rPr lang="en-US" sz="2000" b="1" dirty="0"/>
              <a:t>Inspect and evaluate </a:t>
            </a:r>
            <a:r>
              <a:rPr lang="en-US" sz="2000" dirty="0"/>
              <a:t>the quality of the resulting hybrid representations</a:t>
            </a:r>
          </a:p>
          <a:p>
            <a:pPr lvl="1"/>
            <a:r>
              <a:rPr lang="en-US" sz="2000" b="1" dirty="0"/>
              <a:t>Produce higher quality representations, </a:t>
            </a:r>
            <a:r>
              <a:rPr lang="en-US" sz="2000" dirty="0"/>
              <a:t>both structured and neural</a:t>
            </a:r>
          </a:p>
          <a:p>
            <a:pPr lvl="1"/>
            <a:r>
              <a:rPr lang="en-US" b="1" dirty="0"/>
              <a:t>Improve results in different NLP tasks </a:t>
            </a:r>
            <a:endParaRPr lang="en-US" dirty="0"/>
          </a:p>
          <a:p>
            <a:pPr lvl="1"/>
            <a:r>
              <a:rPr lang="en-US" b="1" dirty="0"/>
              <a:t>Support multi-modality, </a:t>
            </a:r>
            <a:r>
              <a:rPr lang="en-US" dirty="0"/>
              <a:t>involving text but also e.g. visual data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60A0B9-A8DA-47CE-BA1B-7049400C45ED}"/>
              </a:ext>
            </a:extLst>
          </p:cNvPr>
          <p:cNvSpPr>
            <a:spLocks noGrp="1"/>
          </p:cNvSpPr>
          <p:nvPr>
            <p:ph sz="half" idx="17"/>
          </p:nvPr>
        </p:nvSpPr>
        <p:spPr/>
        <p:txBody>
          <a:bodyPr/>
          <a:lstStyle/>
          <a:p>
            <a:r>
              <a:rPr lang="en-US" dirty="0"/>
              <a:t>Focus of the tutorial</a:t>
            </a:r>
          </a:p>
        </p:txBody>
      </p:sp>
    </p:spTree>
    <p:extLst>
      <p:ext uri="{BB962C8B-B14F-4D97-AF65-F5344CB8AC3E}">
        <p14:creationId xmlns:p14="http://schemas.microsoft.com/office/powerpoint/2010/main" val="21885737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D8D8166-B7B2-4042-A728-2FE91E006A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it-IT" dirty="0"/>
              <a:t>							</a:t>
            </a:r>
            <a:fld id="{A5966B91-A095-42D1-A609-26FD12F997AA}" type="slidenum">
              <a:rPr lang="it-IT" smtClean="0"/>
              <a:pPr/>
              <a:t>13</a:t>
            </a:fld>
            <a:endParaRPr lang="it-IT" dirty="0"/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8D747C20-E081-4D79-95E9-B430FBC99682}"/>
              </a:ext>
            </a:extLst>
          </p:cNvPr>
          <p:cNvSpPr>
            <a:spLocks noGrp="1"/>
          </p:cNvSpPr>
          <p:nvPr>
            <p:ph sz="half" idx="17"/>
          </p:nvPr>
        </p:nvSpPr>
        <p:spPr/>
        <p:txBody>
          <a:bodyPr/>
          <a:lstStyle/>
          <a:p>
            <a:r>
              <a:rPr lang="en-US" dirty="0"/>
              <a:t>What you will find in this tutorial</a:t>
            </a:r>
          </a:p>
        </p:txBody>
      </p:sp>
      <p:pic>
        <p:nvPicPr>
          <p:cNvPr id="10" name="Imagen 6">
            <a:extLst>
              <a:ext uri="{FF2B5EF4-FFF2-40B4-BE49-F238E27FC236}">
                <a16:creationId xmlns:a16="http://schemas.microsoft.com/office/drawing/2014/main" id="{C5BB62A2-E4AB-451D-83A2-A1A0E442F3DF}"/>
              </a:ext>
            </a:extLst>
          </p:cNvPr>
          <p:cNvPicPr>
            <a:picLocks noGrp="1" noChangeAspect="1"/>
          </p:cNvPicPr>
          <p:nvPr>
            <p:ph sz="half" idx="1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3552960"/>
            <a:ext cx="6492631" cy="1207069"/>
          </a:xfrm>
          <a:prstGeom prst="rect">
            <a:avLst/>
          </a:prstGeom>
        </p:spPr>
      </p:pic>
      <p:sp>
        <p:nvSpPr>
          <p:cNvPr id="11" name="Callout: Line 10">
            <a:extLst>
              <a:ext uri="{FF2B5EF4-FFF2-40B4-BE49-F238E27FC236}">
                <a16:creationId xmlns:a16="http://schemas.microsoft.com/office/drawing/2014/main" id="{B74CC754-7293-4C55-892D-744036DCB81E}"/>
              </a:ext>
            </a:extLst>
          </p:cNvPr>
          <p:cNvSpPr/>
          <p:nvPr/>
        </p:nvSpPr>
        <p:spPr>
          <a:xfrm>
            <a:off x="467544" y="1527990"/>
            <a:ext cx="2952328" cy="1008112"/>
          </a:xfrm>
          <a:prstGeom prst="borderCallout1">
            <a:avLst>
              <a:gd name="adj1" fmla="val 102416"/>
              <a:gd name="adj2" fmla="val 52963"/>
              <a:gd name="adj3" fmla="val 146905"/>
              <a:gd name="adj4" fmla="val 70603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000" lvl="1">
              <a:defRPr/>
            </a:pPr>
            <a:r>
              <a:rPr lang="it-IT" sz="2000" i="1" dirty="0"/>
              <a:t>What Vecsigrafo (and Transigrafo) is and how to build one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604FEF-1D8C-4C92-90A9-C84635CEE28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91" t="36282" r="15547" b="11896"/>
          <a:stretch/>
        </p:blipFill>
        <p:spPr>
          <a:xfrm>
            <a:off x="4580018" y="1126706"/>
            <a:ext cx="4358240" cy="246966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CAC7F3-A299-403A-B6D1-E4D98A03F78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544" t="8804" r="18666" b="7549"/>
          <a:stretch/>
        </p:blipFill>
        <p:spPr>
          <a:xfrm>
            <a:off x="4110395" y="2478716"/>
            <a:ext cx="1257020" cy="1085608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B76BA412-A613-4103-A0D8-83FFA1D0105B}"/>
              </a:ext>
            </a:extLst>
          </p:cNvPr>
          <p:cNvGrpSpPr/>
          <p:nvPr/>
        </p:nvGrpSpPr>
        <p:grpSpPr>
          <a:xfrm>
            <a:off x="7236296" y="-20538"/>
            <a:ext cx="1907704" cy="432048"/>
            <a:chOff x="7040741" y="-28421"/>
            <a:chExt cx="2139818" cy="466798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D9CACF2-FC25-472A-B1BF-87597D0D19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r="13826"/>
            <a:stretch/>
          </p:blipFill>
          <p:spPr>
            <a:xfrm>
              <a:off x="7040741" y="-18591"/>
              <a:ext cx="1105148" cy="456968"/>
            </a:xfrm>
            <a:prstGeom prst="rect">
              <a:avLst/>
            </a:prstGeom>
          </p:spPr>
        </p:pic>
        <p:pic>
          <p:nvPicPr>
            <p:cNvPr id="12" name="Picture 4" descr="Image result for co-inform logo">
              <a:extLst>
                <a:ext uri="{FF2B5EF4-FFF2-40B4-BE49-F238E27FC236}">
                  <a16:creationId xmlns:a16="http://schemas.microsoft.com/office/drawing/2014/main" id="{45495EE6-93EC-4871-9D8B-B9EE6AE66DB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45889" y="-28421"/>
              <a:ext cx="1034670" cy="4667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1111233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 descr="A screenshot of a computer&#10;&#10;Description automatically generated">
            <a:extLst>
              <a:ext uri="{FF2B5EF4-FFF2-40B4-BE49-F238E27FC236}">
                <a16:creationId xmlns:a16="http://schemas.microsoft.com/office/drawing/2014/main" id="{CA9FD77C-0805-46DE-A521-025FDF692D0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254" y="1707654"/>
            <a:ext cx="5770436" cy="2832540"/>
          </a:xfrm>
          <a:prstGeom prst="rect">
            <a:avLst/>
          </a:prstGeo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D8D8166-B7B2-4042-A728-2FE91E006A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-202959" y="4839271"/>
            <a:ext cx="9144000" cy="252759"/>
          </a:xfrm>
        </p:spPr>
        <p:txBody>
          <a:bodyPr/>
          <a:lstStyle/>
          <a:p>
            <a:r>
              <a:rPr lang="it-IT" dirty="0"/>
              <a:t>							</a:t>
            </a:r>
            <a:fld id="{A5966B91-A095-42D1-A609-26FD12F997AA}" type="slidenum">
              <a:rPr lang="it-IT" smtClean="0"/>
              <a:pPr/>
              <a:t>14</a:t>
            </a:fld>
            <a:endParaRPr lang="it-IT" dirty="0"/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8D747C20-E081-4D79-95E9-B430FBC99682}"/>
              </a:ext>
            </a:extLst>
          </p:cNvPr>
          <p:cNvSpPr>
            <a:spLocks noGrp="1"/>
          </p:cNvSpPr>
          <p:nvPr>
            <p:ph sz="half" idx="17"/>
          </p:nvPr>
        </p:nvSpPr>
        <p:spPr/>
        <p:txBody>
          <a:bodyPr/>
          <a:lstStyle/>
          <a:p>
            <a:r>
              <a:rPr lang="en-US" dirty="0"/>
              <a:t>What you will find in this tutorial</a:t>
            </a:r>
          </a:p>
        </p:txBody>
      </p:sp>
      <p:sp>
        <p:nvSpPr>
          <p:cNvPr id="11" name="Callout: Line 10">
            <a:extLst>
              <a:ext uri="{FF2B5EF4-FFF2-40B4-BE49-F238E27FC236}">
                <a16:creationId xmlns:a16="http://schemas.microsoft.com/office/drawing/2014/main" id="{B74CC754-7293-4C55-892D-744036DCB81E}"/>
              </a:ext>
            </a:extLst>
          </p:cNvPr>
          <p:cNvSpPr/>
          <p:nvPr/>
        </p:nvSpPr>
        <p:spPr>
          <a:xfrm>
            <a:off x="586045" y="817745"/>
            <a:ext cx="5498123" cy="817901"/>
          </a:xfrm>
          <a:prstGeom prst="borderCallout1">
            <a:avLst>
              <a:gd name="adj1" fmla="val 98559"/>
              <a:gd name="adj2" fmla="val 69997"/>
              <a:gd name="adj3" fmla="val 122986"/>
              <a:gd name="adj4" fmla="val 73635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000" lvl="1">
              <a:defRPr/>
            </a:pPr>
            <a:r>
              <a:rPr lang="it-IT" sz="2000" i="1" dirty="0"/>
              <a:t>How to evaluate the quality of word and concept embeddings beyond word similarity benchmarks</a:t>
            </a:r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B09ECEB9-F929-465D-9962-C039CCFA58A8}"/>
              </a:ext>
            </a:extLst>
          </p:cNvPr>
          <p:cNvSpPr/>
          <p:nvPr/>
        </p:nvSpPr>
        <p:spPr>
          <a:xfrm>
            <a:off x="6197884" y="789078"/>
            <a:ext cx="2686584" cy="538609"/>
          </a:xfrm>
          <a:prstGeom prst="rect">
            <a:avLst/>
          </a:prstGeom>
          <a:solidFill>
            <a:schemeClr val="bg1"/>
          </a:solidFill>
          <a:ln w="19050">
            <a:solidFill>
              <a:srgbClr val="1B3F7D"/>
            </a:solidFill>
          </a:ln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b="1" dirty="0"/>
              <a:t>Word Prediction Plots</a:t>
            </a:r>
          </a:p>
          <a:p>
            <a:pPr lvl="0" algn="ctr">
              <a:defRPr/>
            </a:pPr>
            <a:r>
              <a:rPr lang="en-US" sz="1100" b="1" dirty="0"/>
              <a:t>quality validation and hypothesis checking</a:t>
            </a:r>
            <a:endParaRPr lang="en-US" sz="1100" dirty="0"/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3F2A28C1-5658-4DE0-925C-760F6D8F302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8841" y="4146422"/>
            <a:ext cx="3054313" cy="869940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EEB86546-041E-471D-8F23-7D778B1AC2C2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183"/>
          <a:stretch/>
        </p:blipFill>
        <p:spPr>
          <a:xfrm>
            <a:off x="4592819" y="3042066"/>
            <a:ext cx="1491349" cy="1977956"/>
          </a:xfrm>
          <a:prstGeom prst="rect">
            <a:avLst/>
          </a:prstGeom>
        </p:spPr>
      </p:pic>
      <p:pic>
        <p:nvPicPr>
          <p:cNvPr id="49" name="Imagen 5">
            <a:extLst>
              <a:ext uri="{FF2B5EF4-FFF2-40B4-BE49-F238E27FC236}">
                <a16:creationId xmlns:a16="http://schemas.microsoft.com/office/drawing/2014/main" id="{40C75BA5-0FB9-4403-9541-54E43F1B43F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6226" y="1408026"/>
            <a:ext cx="2453903" cy="776005"/>
          </a:xfrm>
          <a:prstGeom prst="rect">
            <a:avLst/>
          </a:prstGeom>
        </p:spPr>
      </p:pic>
      <p:pic>
        <p:nvPicPr>
          <p:cNvPr id="52" name="Imagen 7">
            <a:extLst>
              <a:ext uri="{FF2B5EF4-FFF2-40B4-BE49-F238E27FC236}">
                <a16:creationId xmlns:a16="http://schemas.microsoft.com/office/drawing/2014/main" id="{87EBCA12-6555-4B27-BD5E-2E5A43332A9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5706" y="2270623"/>
            <a:ext cx="2354942" cy="757270"/>
          </a:xfrm>
          <a:prstGeom prst="rect">
            <a:avLst/>
          </a:prstGeom>
        </p:spPr>
      </p:pic>
      <p:pic>
        <p:nvPicPr>
          <p:cNvPr id="55" name="Imagen 9">
            <a:extLst>
              <a:ext uri="{FF2B5EF4-FFF2-40B4-BE49-F238E27FC236}">
                <a16:creationId xmlns:a16="http://schemas.microsoft.com/office/drawing/2014/main" id="{3C8871DE-E481-4E0C-B4C2-120A5D850DB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2678" y="3098074"/>
            <a:ext cx="2396995" cy="767548"/>
          </a:xfrm>
          <a:prstGeom prst="rect">
            <a:avLst/>
          </a:prstGeom>
        </p:spPr>
      </p:pic>
      <p:pic>
        <p:nvPicPr>
          <p:cNvPr id="58" name="Imagen 11">
            <a:extLst>
              <a:ext uri="{FF2B5EF4-FFF2-40B4-BE49-F238E27FC236}">
                <a16:creationId xmlns:a16="http://schemas.microsoft.com/office/drawing/2014/main" id="{C7DBD67D-2847-4820-A1F8-CDAE7FBD43B5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5706" y="3935803"/>
            <a:ext cx="2376265" cy="757919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8F33A687-3926-4654-A366-01F2870BB445}"/>
              </a:ext>
            </a:extLst>
          </p:cNvPr>
          <p:cNvGrpSpPr/>
          <p:nvPr/>
        </p:nvGrpSpPr>
        <p:grpSpPr>
          <a:xfrm>
            <a:off x="7236296" y="-20538"/>
            <a:ext cx="1907704" cy="432048"/>
            <a:chOff x="7040741" y="-28421"/>
            <a:chExt cx="2139818" cy="466798"/>
          </a:xfrm>
        </p:grpSpPr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D486D85D-8754-4041-9D4F-B73648BC33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r="13826"/>
            <a:stretch/>
          </p:blipFill>
          <p:spPr>
            <a:xfrm>
              <a:off x="7040741" y="-18591"/>
              <a:ext cx="1105148" cy="456968"/>
            </a:xfrm>
            <a:prstGeom prst="rect">
              <a:avLst/>
            </a:prstGeom>
          </p:spPr>
        </p:pic>
        <p:pic>
          <p:nvPicPr>
            <p:cNvPr id="62" name="Picture 4" descr="Image result for co-inform logo">
              <a:extLst>
                <a:ext uri="{FF2B5EF4-FFF2-40B4-BE49-F238E27FC236}">
                  <a16:creationId xmlns:a16="http://schemas.microsoft.com/office/drawing/2014/main" id="{26279468-C261-49B1-9D45-37AB49DF23E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45889" y="-28421"/>
              <a:ext cx="1034670" cy="4667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4886576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8D747C20-E081-4D79-95E9-B430FBC99682}"/>
              </a:ext>
            </a:extLst>
          </p:cNvPr>
          <p:cNvSpPr>
            <a:spLocks noGrp="1"/>
          </p:cNvSpPr>
          <p:nvPr>
            <p:ph sz="half" idx="17"/>
          </p:nvPr>
        </p:nvSpPr>
        <p:spPr/>
        <p:txBody>
          <a:bodyPr/>
          <a:lstStyle/>
          <a:p>
            <a:r>
              <a:rPr lang="en-US" dirty="0"/>
              <a:t>What you will find in this tutorial</a:t>
            </a:r>
          </a:p>
        </p:txBody>
      </p:sp>
      <p:sp>
        <p:nvSpPr>
          <p:cNvPr id="11" name="Callout: Line 10">
            <a:extLst>
              <a:ext uri="{FF2B5EF4-FFF2-40B4-BE49-F238E27FC236}">
                <a16:creationId xmlns:a16="http://schemas.microsoft.com/office/drawing/2014/main" id="{B74CC754-7293-4C55-892D-744036DCB81E}"/>
              </a:ext>
            </a:extLst>
          </p:cNvPr>
          <p:cNvSpPr/>
          <p:nvPr/>
        </p:nvSpPr>
        <p:spPr>
          <a:xfrm>
            <a:off x="5122331" y="814606"/>
            <a:ext cx="3588250" cy="1272182"/>
          </a:xfrm>
          <a:prstGeom prst="borderCallout1">
            <a:avLst>
              <a:gd name="adj1" fmla="val 51851"/>
              <a:gd name="adj2" fmla="val -1735"/>
              <a:gd name="adj3" fmla="val 71416"/>
              <a:gd name="adj4" fmla="val -11298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000" lvl="1">
              <a:defRPr/>
            </a:pPr>
            <a:r>
              <a:rPr lang="it-IT" sz="2000" i="1" dirty="0"/>
              <a:t>How to leverage hybrid representations to curate and interlink KGs, e.g. in multi-lingual domains</a:t>
            </a:r>
          </a:p>
        </p:txBody>
      </p:sp>
      <p:pic>
        <p:nvPicPr>
          <p:cNvPr id="23" name="Imagen 10">
            <a:extLst>
              <a:ext uri="{FF2B5EF4-FFF2-40B4-BE49-F238E27FC236}">
                <a16:creationId xmlns:a16="http://schemas.microsoft.com/office/drawing/2014/main" id="{2A21497F-9913-4344-8C6B-D3DC5CD336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1323143"/>
            <a:ext cx="3384376" cy="1692188"/>
          </a:xfrm>
          <a:prstGeom prst="rect">
            <a:avLst/>
          </a:prstGeom>
        </p:spPr>
      </p:pic>
      <p:pic>
        <p:nvPicPr>
          <p:cNvPr id="24" name="Imagen 11">
            <a:extLst>
              <a:ext uri="{FF2B5EF4-FFF2-40B4-BE49-F238E27FC236}">
                <a16:creationId xmlns:a16="http://schemas.microsoft.com/office/drawing/2014/main" id="{1295F919-2877-4DA7-8DEF-F8654F7F6E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2330" y="2721538"/>
            <a:ext cx="3778251" cy="1930990"/>
          </a:xfrm>
          <a:prstGeom prst="rect">
            <a:avLst/>
          </a:prstGeom>
        </p:spPr>
      </p:pic>
      <p:pic>
        <p:nvPicPr>
          <p:cNvPr id="25" name="Imagen 16">
            <a:extLst>
              <a:ext uri="{FF2B5EF4-FFF2-40B4-BE49-F238E27FC236}">
                <a16:creationId xmlns:a16="http://schemas.microsoft.com/office/drawing/2014/main" id="{C080F183-9973-49D9-ABDB-DEEFA5DCB1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6724" y="3629389"/>
            <a:ext cx="4110036" cy="1429578"/>
          </a:xfrm>
          <a:prstGeom prst="rect">
            <a:avLst/>
          </a:prstGeom>
        </p:spPr>
      </p:pic>
      <p:sp>
        <p:nvSpPr>
          <p:cNvPr id="26" name="Rectángulo 19">
            <a:extLst>
              <a:ext uri="{FF2B5EF4-FFF2-40B4-BE49-F238E27FC236}">
                <a16:creationId xmlns:a16="http://schemas.microsoft.com/office/drawing/2014/main" id="{71845E4D-E58C-4C6E-BCE2-F924461312A3}"/>
              </a:ext>
            </a:extLst>
          </p:cNvPr>
          <p:cNvSpPr/>
          <p:nvPr/>
        </p:nvSpPr>
        <p:spPr>
          <a:xfrm>
            <a:off x="215516" y="864797"/>
            <a:ext cx="3312368" cy="369332"/>
          </a:xfrm>
          <a:prstGeom prst="rect">
            <a:avLst/>
          </a:prstGeom>
          <a:solidFill>
            <a:schemeClr val="bg1"/>
          </a:solidFill>
          <a:ln w="19050">
            <a:solidFill>
              <a:srgbClr val="1B3F7D"/>
            </a:solidFill>
          </a:ln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b="1" dirty="0">
                <a:solidFill>
                  <a:srgbClr val="1B3F7D"/>
                </a:solidFill>
              </a:rPr>
              <a:t>“Financing” (EN</a:t>
            </a:r>
            <a:r>
              <a:rPr lang="en-US" b="1" dirty="0">
                <a:solidFill>
                  <a:srgbClr val="1B3F7D"/>
                </a:solidFill>
                <a:sym typeface="Wingdings" panose="05000000000000000000" pitchFamily="2" charset="2"/>
              </a:rPr>
              <a:t>ES)</a:t>
            </a:r>
            <a:endParaRPr lang="en-US" b="1" dirty="0">
              <a:solidFill>
                <a:srgbClr val="1B3F7D"/>
              </a:solidFill>
            </a:endParaRPr>
          </a:p>
        </p:txBody>
      </p:sp>
      <p:sp>
        <p:nvSpPr>
          <p:cNvPr id="27" name="Rectángulo 20">
            <a:extLst>
              <a:ext uri="{FF2B5EF4-FFF2-40B4-BE49-F238E27FC236}">
                <a16:creationId xmlns:a16="http://schemas.microsoft.com/office/drawing/2014/main" id="{BAC75327-173A-43AC-8FF2-8E4C98F8BB07}"/>
              </a:ext>
            </a:extLst>
          </p:cNvPr>
          <p:cNvSpPr/>
          <p:nvPr/>
        </p:nvSpPr>
        <p:spPr>
          <a:xfrm>
            <a:off x="927566" y="3208874"/>
            <a:ext cx="3312368" cy="369332"/>
          </a:xfrm>
          <a:prstGeom prst="rect">
            <a:avLst/>
          </a:prstGeom>
          <a:solidFill>
            <a:schemeClr val="bg1"/>
          </a:solidFill>
          <a:ln w="19050">
            <a:solidFill>
              <a:srgbClr val="1B3F7D"/>
            </a:solidFill>
          </a:ln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b="1" dirty="0">
                <a:solidFill>
                  <a:srgbClr val="1B3F7D"/>
                </a:solidFill>
              </a:rPr>
              <a:t>“PYME” (ES</a:t>
            </a:r>
            <a:r>
              <a:rPr lang="en-US" b="1" dirty="0">
                <a:solidFill>
                  <a:srgbClr val="1B3F7D"/>
                </a:solidFill>
                <a:sym typeface="Wingdings" panose="05000000000000000000" pitchFamily="2" charset="2"/>
              </a:rPr>
              <a:t>EN)</a:t>
            </a:r>
            <a:endParaRPr lang="en-US" b="1" dirty="0">
              <a:solidFill>
                <a:srgbClr val="1B3F7D"/>
              </a:solidFill>
            </a:endParaRPr>
          </a:p>
        </p:txBody>
      </p:sp>
      <p:sp>
        <p:nvSpPr>
          <p:cNvPr id="28" name="Rectángulo 21">
            <a:extLst>
              <a:ext uri="{FF2B5EF4-FFF2-40B4-BE49-F238E27FC236}">
                <a16:creationId xmlns:a16="http://schemas.microsoft.com/office/drawing/2014/main" id="{A17E99C3-CA79-4702-90B3-1641494C22A7}"/>
              </a:ext>
            </a:extLst>
          </p:cNvPr>
          <p:cNvSpPr/>
          <p:nvPr/>
        </p:nvSpPr>
        <p:spPr>
          <a:xfrm>
            <a:off x="5217752" y="2275275"/>
            <a:ext cx="3312368" cy="369332"/>
          </a:xfrm>
          <a:prstGeom prst="rect">
            <a:avLst/>
          </a:prstGeom>
          <a:solidFill>
            <a:schemeClr val="bg1"/>
          </a:solidFill>
          <a:ln w="19050">
            <a:solidFill>
              <a:srgbClr val="1B3F7D"/>
            </a:solidFill>
          </a:ln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b="1" dirty="0">
                <a:solidFill>
                  <a:srgbClr val="1B3F7D"/>
                </a:solidFill>
              </a:rPr>
              <a:t>“Scrap value” (EN</a:t>
            </a:r>
            <a:r>
              <a:rPr lang="en-US" b="1" dirty="0">
                <a:solidFill>
                  <a:srgbClr val="1B3F7D"/>
                </a:solidFill>
                <a:sym typeface="Wingdings" panose="05000000000000000000" pitchFamily="2" charset="2"/>
              </a:rPr>
              <a:t>ES)</a:t>
            </a:r>
            <a:endParaRPr lang="en-US" b="1" dirty="0">
              <a:solidFill>
                <a:srgbClr val="1B3F7D"/>
              </a:solidFill>
            </a:endParaRPr>
          </a:p>
        </p:txBody>
      </p:sp>
      <p:pic>
        <p:nvPicPr>
          <p:cNvPr id="29" name="Picture 8" descr="Image result for check">
            <a:extLst>
              <a:ext uri="{FF2B5EF4-FFF2-40B4-BE49-F238E27FC236}">
                <a16:creationId xmlns:a16="http://schemas.microsoft.com/office/drawing/2014/main" id="{6F27D6E3-0A92-4086-B820-72850D35B8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4097" y="1982479"/>
            <a:ext cx="987574" cy="987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8" descr="Image result for check">
            <a:extLst>
              <a:ext uri="{FF2B5EF4-FFF2-40B4-BE49-F238E27FC236}">
                <a16:creationId xmlns:a16="http://schemas.microsoft.com/office/drawing/2014/main" id="{797C47BB-3E37-4FCD-988A-4D3EB70FFB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6660" y="2699459"/>
            <a:ext cx="987574" cy="987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12" descr="Image result for question mark">
            <a:extLst>
              <a:ext uri="{FF2B5EF4-FFF2-40B4-BE49-F238E27FC236}">
                <a16:creationId xmlns:a16="http://schemas.microsoft.com/office/drawing/2014/main" id="{0F3A091B-F7EF-4C27-9D0C-83A7BFE906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9942" y="3488867"/>
            <a:ext cx="1068852" cy="1068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BA7F8CE8-1CF8-4E66-A28F-E08A3A48D705}"/>
              </a:ext>
            </a:extLst>
          </p:cNvPr>
          <p:cNvGrpSpPr/>
          <p:nvPr/>
        </p:nvGrpSpPr>
        <p:grpSpPr>
          <a:xfrm>
            <a:off x="7236296" y="-20538"/>
            <a:ext cx="1907704" cy="432048"/>
            <a:chOff x="7040741" y="-28421"/>
            <a:chExt cx="2139818" cy="466798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86B3754-9849-4231-AB66-3A5527C7B3D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r="13826"/>
            <a:stretch/>
          </p:blipFill>
          <p:spPr>
            <a:xfrm>
              <a:off x="7040741" y="-18591"/>
              <a:ext cx="1105148" cy="456968"/>
            </a:xfrm>
            <a:prstGeom prst="rect">
              <a:avLst/>
            </a:prstGeom>
          </p:spPr>
        </p:pic>
        <p:pic>
          <p:nvPicPr>
            <p:cNvPr id="15" name="Picture 4" descr="Image result for co-inform logo">
              <a:extLst>
                <a:ext uri="{FF2B5EF4-FFF2-40B4-BE49-F238E27FC236}">
                  <a16:creationId xmlns:a16="http://schemas.microsoft.com/office/drawing/2014/main" id="{6DBB1E4B-C1BF-441A-B3BC-22900DC507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45889" y="-28421"/>
              <a:ext cx="1034670" cy="4667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2935966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D8D8166-B7B2-4042-A728-2FE91E006A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it-IT" dirty="0"/>
              <a:t>							</a:t>
            </a:r>
            <a:fld id="{A5966B91-A095-42D1-A609-26FD12F997AA}" type="slidenum">
              <a:rPr lang="it-IT" smtClean="0"/>
              <a:pPr/>
              <a:t>16</a:t>
            </a:fld>
            <a:endParaRPr lang="it-IT" dirty="0"/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8D747C20-E081-4D79-95E9-B430FBC99682}"/>
              </a:ext>
            </a:extLst>
          </p:cNvPr>
          <p:cNvSpPr>
            <a:spLocks noGrp="1"/>
          </p:cNvSpPr>
          <p:nvPr>
            <p:ph sz="half" idx="17"/>
          </p:nvPr>
        </p:nvSpPr>
        <p:spPr/>
        <p:txBody>
          <a:bodyPr/>
          <a:lstStyle/>
          <a:p>
            <a:r>
              <a:rPr lang="en-US" dirty="0"/>
              <a:t>What you will find in this tutorial</a:t>
            </a:r>
          </a:p>
        </p:txBody>
      </p:sp>
      <p:sp>
        <p:nvSpPr>
          <p:cNvPr id="11" name="Callout: Line 10">
            <a:extLst>
              <a:ext uri="{FF2B5EF4-FFF2-40B4-BE49-F238E27FC236}">
                <a16:creationId xmlns:a16="http://schemas.microsoft.com/office/drawing/2014/main" id="{B74CC754-7293-4C55-892D-744036DCB81E}"/>
              </a:ext>
            </a:extLst>
          </p:cNvPr>
          <p:cNvSpPr/>
          <p:nvPr/>
        </p:nvSpPr>
        <p:spPr>
          <a:xfrm>
            <a:off x="5004047" y="829569"/>
            <a:ext cx="3528393" cy="1991981"/>
          </a:xfrm>
          <a:prstGeom prst="borderCallout1">
            <a:avLst>
              <a:gd name="adj1" fmla="val 26642"/>
              <a:gd name="adj2" fmla="val -1992"/>
              <a:gd name="adj3" fmla="val 66975"/>
              <a:gd name="adj4" fmla="val -26988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lvl="1" indent="-342900">
              <a:buFont typeface="Wingdings" panose="05000000000000000000" pitchFamily="2" charset="2"/>
              <a:buChar char="§"/>
              <a:defRPr/>
            </a:pPr>
            <a:r>
              <a:rPr lang="it-IT" sz="2000" i="1" dirty="0"/>
              <a:t>Three domains: literature, disinformation and science</a:t>
            </a:r>
          </a:p>
          <a:p>
            <a:pPr marL="342900" lvl="1" indent="-342900">
              <a:buFont typeface="Wingdings" panose="05000000000000000000" pitchFamily="2" charset="2"/>
              <a:buChar char="§"/>
              <a:defRPr/>
            </a:pPr>
            <a:r>
              <a:rPr lang="it-IT" sz="2000" i="1" dirty="0"/>
              <a:t>Different NLP tasks</a:t>
            </a:r>
          </a:p>
          <a:p>
            <a:pPr marL="342900" lvl="1" indent="-342900">
              <a:buFont typeface="Wingdings" panose="05000000000000000000" pitchFamily="2" charset="2"/>
              <a:buChar char="§"/>
              <a:defRPr/>
            </a:pPr>
            <a:r>
              <a:rPr lang="it-IT" sz="2000" i="1" dirty="0"/>
              <a:t>Multi-linguality</a:t>
            </a:r>
          </a:p>
          <a:p>
            <a:pPr marL="342900" lvl="1" indent="-342900">
              <a:buFont typeface="Wingdings" panose="05000000000000000000" pitchFamily="2" charset="2"/>
              <a:buChar char="§"/>
              <a:defRPr/>
            </a:pPr>
            <a:r>
              <a:rPr lang="it-IT" sz="2000" i="1" dirty="0"/>
              <a:t>Multi-modality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00BA48D-0394-4C6A-AA34-C23E141A2544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458"/>
          <a:stretch/>
        </p:blipFill>
        <p:spPr bwMode="auto">
          <a:xfrm>
            <a:off x="4566760" y="3302450"/>
            <a:ext cx="3398452" cy="13768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Image result for fake news">
            <a:extLst>
              <a:ext uri="{FF2B5EF4-FFF2-40B4-BE49-F238E27FC236}">
                <a16:creationId xmlns:a16="http://schemas.microsoft.com/office/drawing/2014/main" id="{93712D7F-87C9-40C6-BF71-5349D5968875}"/>
              </a:ext>
            </a:extLst>
          </p:cNvPr>
          <p:cNvPicPr>
            <a:picLocks noGrp="1" noChangeAspect="1" noChangeArrowheads="1"/>
          </p:cNvPicPr>
          <p:nvPr>
            <p:ph sz="half" idx="1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2997398"/>
            <a:ext cx="2822389" cy="1594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shakespeare vs cervantes">
            <a:extLst>
              <a:ext uri="{FF2B5EF4-FFF2-40B4-BE49-F238E27FC236}">
                <a16:creationId xmlns:a16="http://schemas.microsoft.com/office/drawing/2014/main" id="{61E4432C-3719-4853-8B72-4BB295F44A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084" y="1359285"/>
            <a:ext cx="2597933" cy="1462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FD1759F8-00CF-47A4-B55B-3C58BB557A90}"/>
              </a:ext>
            </a:extLst>
          </p:cNvPr>
          <p:cNvGrpSpPr/>
          <p:nvPr/>
        </p:nvGrpSpPr>
        <p:grpSpPr>
          <a:xfrm>
            <a:off x="7236296" y="-20538"/>
            <a:ext cx="1907704" cy="432048"/>
            <a:chOff x="7040741" y="-28421"/>
            <a:chExt cx="2139818" cy="466798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22CA72A0-621D-4587-B473-ECC1A49694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r="13826"/>
            <a:stretch/>
          </p:blipFill>
          <p:spPr>
            <a:xfrm>
              <a:off x="7040741" y="-18591"/>
              <a:ext cx="1105148" cy="456968"/>
            </a:xfrm>
            <a:prstGeom prst="rect">
              <a:avLst/>
            </a:prstGeom>
          </p:spPr>
        </p:pic>
        <p:pic>
          <p:nvPicPr>
            <p:cNvPr id="13" name="Picture 4" descr="Image result for co-inform logo">
              <a:extLst>
                <a:ext uri="{FF2B5EF4-FFF2-40B4-BE49-F238E27FC236}">
                  <a16:creationId xmlns:a16="http://schemas.microsoft.com/office/drawing/2014/main" id="{3FC82E27-72E9-4CEB-80C1-4D06668D0E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45889" y="-28421"/>
              <a:ext cx="1034670" cy="4667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7509247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586FE52-86A1-4449-9FC3-D4B99FDB75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it-IT"/>
              <a:t>							</a:t>
            </a:r>
            <a:fld id="{A5966B91-A095-42D1-A609-26FD12F997AA}" type="slidenum">
              <a:rPr lang="it-IT" smtClean="0"/>
              <a:pPr/>
              <a:t>17</a:t>
            </a:fld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F88833-3B29-41D8-9B04-633BAB2C5F0B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174272" y="1421963"/>
            <a:ext cx="8784976" cy="3312368"/>
          </a:xfrm>
        </p:spPr>
        <p:txBody>
          <a:bodyPr/>
          <a:lstStyle/>
          <a:p>
            <a:r>
              <a:rPr lang="en-US" b="1" dirty="0"/>
              <a:t>Lesson 1: </a:t>
            </a:r>
            <a:r>
              <a:rPr lang="en-US" dirty="0"/>
              <a:t>Capturing meaning from text as word embeddings</a:t>
            </a:r>
          </a:p>
          <a:p>
            <a:pPr lvl="1"/>
            <a:r>
              <a:rPr lang="en-US" b="1" dirty="0"/>
              <a:t>Lesson 1a:</a:t>
            </a:r>
            <a:r>
              <a:rPr lang="en-US" dirty="0"/>
              <a:t> Neural language models and contextual embeddings</a:t>
            </a:r>
          </a:p>
          <a:p>
            <a:r>
              <a:rPr lang="en-US" b="1" dirty="0"/>
              <a:t>Lesson 2: </a:t>
            </a:r>
            <a:r>
              <a:rPr lang="en-US" dirty="0"/>
              <a:t>Knowledge graph embeddings</a:t>
            </a:r>
          </a:p>
          <a:p>
            <a:r>
              <a:rPr lang="en-US" b="1" dirty="0"/>
              <a:t>Lesson 3: </a:t>
            </a:r>
            <a:r>
              <a:rPr lang="en-US" dirty="0"/>
              <a:t>Vecsigrafo – hybrid knowledge representations from text and KGs</a:t>
            </a:r>
          </a:p>
          <a:p>
            <a:pPr lvl="1"/>
            <a:r>
              <a:rPr lang="en-US" b="1" dirty="0"/>
              <a:t>Lesson 3a: </a:t>
            </a:r>
            <a:r>
              <a:rPr lang="en-US" dirty="0"/>
              <a:t>From Vecsigrafo to Transigrafo - using language models based on transformers</a:t>
            </a:r>
          </a:p>
          <a:p>
            <a:r>
              <a:rPr lang="en-US" b="1" dirty="0"/>
              <a:t>Lesson 4: </a:t>
            </a:r>
            <a:r>
              <a:rPr lang="en-US" dirty="0"/>
              <a:t>Evaluating Vecsigrafo – beyond visual inspection and intrinsic methods</a:t>
            </a:r>
          </a:p>
          <a:p>
            <a:pPr lvl="1"/>
            <a:r>
              <a:rPr lang="en-US" b="1" dirty="0"/>
              <a:t>Lesson 4a: </a:t>
            </a:r>
            <a:r>
              <a:rPr lang="en-US" dirty="0"/>
              <a:t>Evaluating Vecsigrafo (ii) - assessing relational knowledge</a:t>
            </a:r>
          </a:p>
          <a:p>
            <a:r>
              <a:rPr lang="en-US" b="1" dirty="0"/>
              <a:t>Lesson5: </a:t>
            </a:r>
            <a:r>
              <a:rPr lang="en-US" dirty="0"/>
              <a:t>Vecsigrafos for knowledge graph curation and interlinking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96DA59-B8FB-486C-9403-B735D5BDFE78}"/>
              </a:ext>
            </a:extLst>
          </p:cNvPr>
          <p:cNvSpPr>
            <a:spLocks noGrp="1"/>
          </p:cNvSpPr>
          <p:nvPr>
            <p:ph sz="half" idx="17"/>
          </p:nvPr>
        </p:nvSpPr>
        <p:spPr/>
        <p:txBody>
          <a:bodyPr/>
          <a:lstStyle/>
          <a:p>
            <a:r>
              <a:rPr lang="en-US" dirty="0"/>
              <a:t>Two main blocks - Fundamentals</a:t>
            </a:r>
          </a:p>
        </p:txBody>
      </p:sp>
    </p:spTree>
    <p:extLst>
      <p:ext uri="{BB962C8B-B14F-4D97-AF65-F5344CB8AC3E}">
        <p14:creationId xmlns:p14="http://schemas.microsoft.com/office/powerpoint/2010/main" val="31353567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D285B9C-6CF1-4705-BD18-E79624B8C5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it-IT"/>
              <a:t>							</a:t>
            </a:r>
            <a:fld id="{A5966B91-A095-42D1-A609-26FD12F997AA}" type="slidenum">
              <a:rPr lang="it-IT" smtClean="0"/>
              <a:pPr/>
              <a:t>18</a:t>
            </a:fld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345C84-70B6-433A-90C2-5CB3A80354E4}"/>
              </a:ext>
            </a:extLst>
          </p:cNvPr>
          <p:cNvSpPr>
            <a:spLocks noGrp="1"/>
          </p:cNvSpPr>
          <p:nvPr>
            <p:ph sz="half" idx="11"/>
          </p:nvPr>
        </p:nvSpPr>
        <p:spPr/>
        <p:txBody>
          <a:bodyPr/>
          <a:lstStyle/>
          <a:p>
            <a:r>
              <a:rPr lang="en-US" b="1" dirty="0"/>
              <a:t>Lesson 6 (exercise)</a:t>
            </a:r>
            <a:r>
              <a:rPr lang="en-US" dirty="0"/>
              <a:t>: Correlating language in classic literature</a:t>
            </a:r>
          </a:p>
          <a:p>
            <a:r>
              <a:rPr lang="en-US" b="1" dirty="0"/>
              <a:t>Lesson 7:</a:t>
            </a:r>
            <a:r>
              <a:rPr lang="en-US" dirty="0"/>
              <a:t> Fake news and deceptive language detection</a:t>
            </a:r>
          </a:p>
          <a:p>
            <a:pPr lvl="1"/>
            <a:r>
              <a:rPr lang="en-US" b="1" dirty="0"/>
              <a:t>Lesson 7a: </a:t>
            </a:r>
            <a:r>
              <a:rPr lang="en-US" dirty="0"/>
              <a:t>Semantic claim search </a:t>
            </a:r>
          </a:p>
          <a:p>
            <a:pPr lvl="1"/>
            <a:r>
              <a:rPr lang="en-US" b="1" dirty="0"/>
              <a:t>Lesson 7b: </a:t>
            </a:r>
            <a:r>
              <a:rPr lang="en-US" dirty="0"/>
              <a:t>(Dis)credibility propagation</a:t>
            </a:r>
          </a:p>
          <a:p>
            <a:r>
              <a:rPr lang="en-US" b="1" dirty="0"/>
              <a:t>Lesson 8: </a:t>
            </a:r>
            <a:r>
              <a:rPr lang="en-US" dirty="0"/>
              <a:t>Machine reading over multi-modal scientific documents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BFC75F-C01F-43E0-913C-896908AAD48E}"/>
              </a:ext>
            </a:extLst>
          </p:cNvPr>
          <p:cNvSpPr>
            <a:spLocks noGrp="1"/>
          </p:cNvSpPr>
          <p:nvPr>
            <p:ph sz="half" idx="17"/>
          </p:nvPr>
        </p:nvSpPr>
        <p:spPr/>
        <p:txBody>
          <a:bodyPr/>
          <a:lstStyle/>
          <a:p>
            <a:r>
              <a:rPr lang="en-US" dirty="0"/>
              <a:t>Two main blocks - Applications</a:t>
            </a:r>
          </a:p>
        </p:txBody>
      </p:sp>
    </p:spTree>
    <p:extLst>
      <p:ext uri="{BB962C8B-B14F-4D97-AF65-F5344CB8AC3E}">
        <p14:creationId xmlns:p14="http://schemas.microsoft.com/office/powerpoint/2010/main" val="10648291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974BD98-BB23-4C57-824C-AF8F62E43A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it-IT"/>
              <a:t>							</a:t>
            </a:r>
            <a:fld id="{A5966B91-A095-42D1-A609-26FD12F997AA}" type="slidenum">
              <a:rPr lang="it-IT" smtClean="0"/>
              <a:pPr/>
              <a:t>19</a:t>
            </a:fld>
            <a:endParaRPr lang="it-IT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34DD31-2C59-4FCE-B7C7-6BA8EA3E65A5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107504" y="1470316"/>
            <a:ext cx="4460866" cy="3549706"/>
          </a:xfrm>
        </p:spPr>
        <p:txBody>
          <a:bodyPr/>
          <a:lstStyle/>
          <a:p>
            <a:r>
              <a:rPr lang="en-US" sz="1600" dirty="0"/>
              <a:t>Sign in your Google account and go to “Hello, </a:t>
            </a:r>
            <a:r>
              <a:rPr lang="en-US" sz="1600" dirty="0" err="1"/>
              <a:t>Colaboratory</a:t>
            </a:r>
            <a:r>
              <a:rPr lang="en-US" sz="1600" dirty="0"/>
              <a:t>”: </a:t>
            </a:r>
            <a:r>
              <a:rPr lang="en-US" sz="1600" dirty="0">
                <a:hlinkClick r:id="rId2"/>
              </a:rPr>
              <a:t>https://colab.research.google.com</a:t>
            </a:r>
            <a:r>
              <a:rPr lang="en-US" sz="1600" dirty="0"/>
              <a:t> </a:t>
            </a:r>
          </a:p>
          <a:p>
            <a:r>
              <a:rPr lang="en-US" sz="1600" dirty="0"/>
              <a:t>Use the GUI to download the tutorial notebooks from the tutorial repo on GitHub: </a:t>
            </a:r>
            <a:r>
              <a:rPr lang="en-US" sz="1600" dirty="0">
                <a:hlinkClick r:id="rId3"/>
              </a:rPr>
              <a:t>https://github.com/hybridnlp/tutorial</a:t>
            </a:r>
            <a:r>
              <a:rPr lang="en-US" sz="1600" dirty="0"/>
              <a:t> </a:t>
            </a:r>
          </a:p>
          <a:p>
            <a:r>
              <a:rPr lang="en-US" sz="1600" dirty="0"/>
              <a:t>Open the notebook</a:t>
            </a:r>
          </a:p>
          <a:p>
            <a:r>
              <a:rPr lang="en-US" sz="1600" dirty="0"/>
              <a:t>Select execution environment (Python 3, GPU)</a:t>
            </a:r>
          </a:p>
          <a:p>
            <a:r>
              <a:rPr lang="en-US" sz="1600" dirty="0"/>
              <a:t>Note that for time constraints, in this tutorial we are using smaller versions of the datasets to train. The complete datasets are available in our repository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47D558F-050B-4E13-B001-0EAB2C67263C}"/>
              </a:ext>
            </a:extLst>
          </p:cNvPr>
          <p:cNvSpPr>
            <a:spLocks noGrp="1"/>
          </p:cNvSpPr>
          <p:nvPr>
            <p:ph sz="half" idx="17"/>
          </p:nvPr>
        </p:nvSpPr>
        <p:spPr/>
        <p:txBody>
          <a:bodyPr/>
          <a:lstStyle/>
          <a:p>
            <a:r>
              <a:rPr lang="en-US" dirty="0"/>
              <a:t>Before we start!</a:t>
            </a:r>
            <a:endParaRPr lang="es-E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C30A231-109B-41A2-9C03-F841EDDADDD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250" t="38301" r="34250" b="30400"/>
          <a:stretch/>
        </p:blipFill>
        <p:spPr>
          <a:xfrm>
            <a:off x="4716016" y="3664045"/>
            <a:ext cx="2592288" cy="14488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0658155-D23B-40C7-BB4D-3B72EFCFEB4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4801" t="20816" r="24974" b="19201"/>
          <a:stretch/>
        </p:blipFill>
        <p:spPr>
          <a:xfrm>
            <a:off x="4716016" y="818163"/>
            <a:ext cx="4218259" cy="2833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456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0D3E45B-1142-4131-8122-E80BEC65EE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it-IT"/>
              <a:t>							</a:t>
            </a:r>
            <a:fld id="{A5966B91-A095-42D1-A609-26FD12F997AA}" type="slidenum">
              <a:rPr lang="it-IT" smtClean="0"/>
              <a:pPr/>
              <a:t>2</a:t>
            </a:fld>
            <a:endParaRPr lang="it-IT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F765836-417A-4C1F-B041-AC17D678A929}"/>
              </a:ext>
            </a:extLst>
          </p:cNvPr>
          <p:cNvPicPr>
            <a:picLocks noGrp="1" noChangeAspect="1"/>
          </p:cNvPicPr>
          <p:nvPr>
            <p:ph sz="half" idx="11"/>
          </p:nvPr>
        </p:nvPicPr>
        <p:blipFill>
          <a:blip r:embed="rId3"/>
          <a:stretch>
            <a:fillRect/>
          </a:stretch>
        </p:blipFill>
        <p:spPr>
          <a:xfrm>
            <a:off x="944855" y="1098358"/>
            <a:ext cx="3699153" cy="2080774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AE0A3DF-3C53-44A0-82A2-F72D6824B003}"/>
              </a:ext>
            </a:extLst>
          </p:cNvPr>
          <p:cNvSpPr>
            <a:spLocks noGrp="1"/>
          </p:cNvSpPr>
          <p:nvPr>
            <p:ph sz="half" idx="17"/>
          </p:nvPr>
        </p:nvSpPr>
        <p:spPr/>
        <p:txBody>
          <a:bodyPr/>
          <a:lstStyle/>
          <a:p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edition of the Hybrid NLP tutorial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9437DF9-912A-4587-98BD-75CFCD83B8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9754" y="1098358"/>
            <a:ext cx="714254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iswc 2018">
            <a:extLst>
              <a:ext uri="{FF2B5EF4-FFF2-40B4-BE49-F238E27FC236}">
                <a16:creationId xmlns:a16="http://schemas.microsoft.com/office/drawing/2014/main" id="{7768700A-3B76-49BD-974C-F56BDBE8E1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0273" y="3561100"/>
            <a:ext cx="1645548" cy="1645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Content Placeholder 4">
            <a:hlinkClick r:id="rId6"/>
            <a:extLst>
              <a:ext uri="{FF2B5EF4-FFF2-40B4-BE49-F238E27FC236}">
                <a16:creationId xmlns:a16="http://schemas.microsoft.com/office/drawing/2014/main" id="{396BFAFA-281D-4FF6-9A96-BF6FDB2277DF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/>
          <a:srcRect r="715"/>
          <a:stretch/>
        </p:blipFill>
        <p:spPr>
          <a:xfrm>
            <a:off x="2673047" y="1948345"/>
            <a:ext cx="3744416" cy="2259561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28FB0C0B-C03B-41F1-909B-FD9FA80C346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1176"/>
          <a:stretch/>
        </p:blipFill>
        <p:spPr>
          <a:xfrm>
            <a:off x="4644008" y="2838858"/>
            <a:ext cx="3501647" cy="1993115"/>
          </a:xfrm>
          <a:prstGeom prst="rect">
            <a:avLst/>
          </a:prstGeom>
          <a:ln>
            <a:noFill/>
          </a:ln>
        </p:spPr>
      </p:pic>
      <p:pic>
        <p:nvPicPr>
          <p:cNvPr id="10" name="Picture 2" descr="Image result for k-cap 2019&quot;">
            <a:extLst>
              <a:ext uri="{FF2B5EF4-FFF2-40B4-BE49-F238E27FC236}">
                <a16:creationId xmlns:a16="http://schemas.microsoft.com/office/drawing/2014/main" id="{54A22235-5C3B-42B7-87D3-1AD36AB511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1682" y="2790292"/>
            <a:ext cx="531537" cy="75633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390964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3021D99-DCB5-4E90-AC98-3BA47F45F4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it-IT" dirty="0"/>
              <a:t>							</a:t>
            </a:r>
            <a:fld id="{A5966B91-A095-42D1-A609-26FD12F997AA}" type="slidenum">
              <a:rPr lang="it-IT" smtClean="0"/>
              <a:pPr/>
              <a:t>20</a:t>
            </a:fld>
            <a:endParaRPr lang="it-IT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B2C2879-9A33-42C1-AA9E-9CACC6EFA2D0}"/>
              </a:ext>
            </a:extLst>
          </p:cNvPr>
          <p:cNvPicPr>
            <a:picLocks noGrp="1" noChangeAspect="1"/>
          </p:cNvPicPr>
          <p:nvPr>
            <p:ph sz="half" idx="11"/>
          </p:nvPr>
        </p:nvPicPr>
        <p:blipFill rotWithShape="1">
          <a:blip r:embed="rId3"/>
          <a:srcRect t="8265" r="1451" b="4540"/>
          <a:stretch/>
        </p:blipFill>
        <p:spPr>
          <a:xfrm>
            <a:off x="1403648" y="843558"/>
            <a:ext cx="7601228" cy="3800614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8B942B-E728-4477-B321-80FBFAA4959E}"/>
              </a:ext>
            </a:extLst>
          </p:cNvPr>
          <p:cNvSpPr>
            <a:spLocks noGrp="1"/>
          </p:cNvSpPr>
          <p:nvPr>
            <p:ph sz="half" idx="17"/>
          </p:nvPr>
        </p:nvSpPr>
        <p:spPr/>
        <p:txBody>
          <a:bodyPr/>
          <a:lstStyle/>
          <a:p>
            <a:r>
              <a:rPr lang="en-US" dirty="0"/>
              <a:t>Contributions welcome!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CE8CFD2-23F3-4BAF-9D39-E12F9A1A4CB1}"/>
              </a:ext>
            </a:extLst>
          </p:cNvPr>
          <p:cNvSpPr/>
          <p:nvPr/>
        </p:nvSpPr>
        <p:spPr>
          <a:xfrm>
            <a:off x="643179" y="3705875"/>
            <a:ext cx="292070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Please submit your pull request!</a:t>
            </a:r>
          </a:p>
        </p:txBody>
      </p:sp>
    </p:spTree>
    <p:extLst>
      <p:ext uri="{BB962C8B-B14F-4D97-AF65-F5344CB8AC3E}">
        <p14:creationId xmlns:p14="http://schemas.microsoft.com/office/powerpoint/2010/main" val="20573805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2A22668-A8E6-4948-AB71-9A2C874145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it-IT" dirty="0"/>
              <a:t>							</a:t>
            </a:r>
            <a:fld id="{A5966B91-A095-42D1-A609-26FD12F997AA}" type="slidenum">
              <a:rPr lang="it-IT" smtClean="0"/>
              <a:pPr/>
              <a:t>21</a:t>
            </a:fld>
            <a:endParaRPr lang="it-IT" dirty="0"/>
          </a:p>
        </p:txBody>
      </p:sp>
      <p:pic>
        <p:nvPicPr>
          <p:cNvPr id="6" name="Content Placeholder 5" descr="A picture containing black, piece, looking, hand&#10;&#10;Description automatically generated">
            <a:extLst>
              <a:ext uri="{FF2B5EF4-FFF2-40B4-BE49-F238E27FC236}">
                <a16:creationId xmlns:a16="http://schemas.microsoft.com/office/drawing/2014/main" id="{02660078-EB8E-40D1-A07B-B5C156D95ED8}"/>
              </a:ext>
            </a:extLst>
          </p:cNvPr>
          <p:cNvPicPr>
            <a:picLocks noGrp="1" noChangeAspect="1"/>
          </p:cNvPicPr>
          <p:nvPr>
            <p:ph sz="half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1600795"/>
            <a:ext cx="2438400" cy="2438400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7580DA-C8F5-491D-A530-4C5903642662}"/>
              </a:ext>
            </a:extLst>
          </p:cNvPr>
          <p:cNvSpPr>
            <a:spLocks noGrp="1"/>
          </p:cNvSpPr>
          <p:nvPr>
            <p:ph sz="half" idx="17"/>
          </p:nvPr>
        </p:nvSpPr>
        <p:spPr/>
        <p:txBody>
          <a:bodyPr/>
          <a:lstStyle/>
          <a:p>
            <a:r>
              <a:rPr lang="en-US" dirty="0"/>
              <a:t>What are you more interested in?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BB21BB5-7AF1-441C-AE92-61EF79834303}"/>
              </a:ext>
            </a:extLst>
          </p:cNvPr>
          <p:cNvSpPr/>
          <p:nvPr/>
        </p:nvSpPr>
        <p:spPr>
          <a:xfrm>
            <a:off x="617748" y="4384759"/>
            <a:ext cx="41202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https://es.surveymonkey.com/r/J732KB6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49A3BFC-39C8-4AD2-BCFF-83B349E624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863" t="13160" r="31100" b="4241"/>
          <a:stretch/>
        </p:blipFill>
        <p:spPr>
          <a:xfrm>
            <a:off x="5301954" y="1254884"/>
            <a:ext cx="3313312" cy="3204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3812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title"/>
          </p:nvPr>
        </p:nvSpPr>
        <p:spPr>
          <a:xfrm>
            <a:off x="-324544" y="758906"/>
            <a:ext cx="6408712" cy="1296144"/>
          </a:xfrm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rgbClr val="1B3F7D"/>
                </a:solidFill>
              </a:rPr>
              <a:t>Hybrid Techniques for Knowledge-based NLP </a:t>
            </a:r>
            <a:r>
              <a:rPr lang="en-US" sz="1600" b="1" dirty="0">
                <a:solidFill>
                  <a:srgbClr val="1B3F7D"/>
                </a:solidFill>
              </a:rPr>
              <a:t>knowledge graphs meet machine learning and all their friends</a:t>
            </a:r>
            <a:endParaRPr lang="it-IT" sz="2400" b="1" dirty="0">
              <a:solidFill>
                <a:srgbClr val="1B3F7D"/>
              </a:solidFill>
            </a:endParaRPr>
          </a:p>
        </p:txBody>
      </p:sp>
      <p:sp>
        <p:nvSpPr>
          <p:cNvPr id="5" name="Segnaposto testo 4"/>
          <p:cNvSpPr>
            <a:spLocks noGrp="1"/>
          </p:cNvSpPr>
          <p:nvPr>
            <p:ph type="body" idx="1"/>
          </p:nvPr>
        </p:nvSpPr>
        <p:spPr>
          <a:xfrm>
            <a:off x="0" y="1995686"/>
            <a:ext cx="5436096" cy="752661"/>
          </a:xfrm>
        </p:spPr>
        <p:txBody>
          <a:bodyPr/>
          <a:lstStyle/>
          <a:p>
            <a:r>
              <a:rPr lang="pt-BR" b="1" dirty="0"/>
              <a:t>Jose Manuel Gomez-Perez, Ronald Denaux, Raul Ortega</a:t>
            </a:r>
            <a:br>
              <a:rPr lang="pt-BR" b="1" dirty="0"/>
            </a:br>
            <a:r>
              <a:rPr lang="pt-BR" b="1" dirty="0"/>
              <a:t>{</a:t>
            </a:r>
            <a:r>
              <a:rPr lang="it-IT" b="1" dirty="0"/>
              <a:t>jmgomez,rdenaux,rortega}@expertsystem.com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613928C-5751-479A-8024-2F6C983AF887}"/>
              </a:ext>
            </a:extLst>
          </p:cNvPr>
          <p:cNvSpPr/>
          <p:nvPr/>
        </p:nvSpPr>
        <p:spPr>
          <a:xfrm>
            <a:off x="5076056" y="3086426"/>
            <a:ext cx="4040409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This tutorial was possible also thanks to the members of the Cogito Lab: Andres García, Cristian </a:t>
            </a:r>
            <a:r>
              <a:rPr lang="en-US" sz="1600" dirty="0" err="1">
                <a:solidFill>
                  <a:schemeClr val="bg1"/>
                </a:solidFill>
              </a:rPr>
              <a:t>Berrío</a:t>
            </a:r>
            <a:r>
              <a:rPr lang="en-US" sz="1600" dirty="0">
                <a:solidFill>
                  <a:schemeClr val="bg1"/>
                </a:solidFill>
              </a:rPr>
              <a:t>, Flavio Merenda, Pablo </a:t>
            </a:r>
            <a:r>
              <a:rPr lang="en-US" sz="1600" dirty="0" err="1">
                <a:solidFill>
                  <a:schemeClr val="bg1"/>
                </a:solidFill>
              </a:rPr>
              <a:t>Morán</a:t>
            </a:r>
            <a:endParaRPr lang="en-US" sz="1600" dirty="0">
              <a:solidFill>
                <a:schemeClr val="bg1"/>
              </a:solidFill>
            </a:endParaRPr>
          </a:p>
          <a:p>
            <a:endParaRPr lang="en-US" sz="1600" dirty="0">
              <a:solidFill>
                <a:schemeClr val="bg1"/>
              </a:solidFill>
            </a:endParaRPr>
          </a:p>
          <a:p>
            <a:pPr marL="171450" indent="-171450">
              <a:buFontTx/>
              <a:buChar char="-"/>
            </a:pPr>
            <a:endParaRPr lang="en-US" sz="1600" dirty="0">
              <a:solidFill>
                <a:schemeClr val="bg1"/>
              </a:solidFill>
            </a:endParaRPr>
          </a:p>
          <a:p>
            <a:r>
              <a:rPr lang="en-US" sz="1600" dirty="0">
                <a:solidFill>
                  <a:schemeClr val="bg1"/>
                </a:solidFill>
              </a:rPr>
              <a:t>We gratefully acknowledge funding from the Horizon 2020 projects </a:t>
            </a:r>
            <a:r>
              <a:rPr lang="en-US" sz="1600" b="1" dirty="0">
                <a:solidFill>
                  <a:schemeClr val="bg1"/>
                </a:solidFill>
              </a:rPr>
              <a:t>ELG</a:t>
            </a:r>
            <a:r>
              <a:rPr lang="en-US" sz="1600" dirty="0">
                <a:solidFill>
                  <a:schemeClr val="bg1"/>
                </a:solidFill>
              </a:rPr>
              <a:t> and </a:t>
            </a:r>
            <a:r>
              <a:rPr lang="en-US" sz="1600" b="1" dirty="0">
                <a:solidFill>
                  <a:schemeClr val="bg1"/>
                </a:solidFill>
              </a:rPr>
              <a:t>Co-inform</a:t>
            </a:r>
          </a:p>
        </p:txBody>
      </p:sp>
    </p:spTree>
    <p:extLst>
      <p:ext uri="{BB962C8B-B14F-4D97-AF65-F5344CB8AC3E}">
        <p14:creationId xmlns:p14="http://schemas.microsoft.com/office/powerpoint/2010/main" val="10198043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9FF74568-C5BD-4027-8CFE-E3125D2B9E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it-IT" dirty="0"/>
              <a:t>							</a:t>
            </a:r>
            <a:fld id="{A5966B91-A095-42D1-A609-26FD12F997AA}" type="slidenum">
              <a:rPr lang="it-IT" smtClean="0"/>
              <a:pPr/>
              <a:t>3</a:t>
            </a:fld>
            <a:endParaRPr lang="it-IT" dirty="0"/>
          </a:p>
        </p:txBody>
      </p:sp>
      <p:pic>
        <p:nvPicPr>
          <p:cNvPr id="2050" name="Picture 2" descr="Expansion lengths">
            <a:extLst>
              <a:ext uri="{FF2B5EF4-FFF2-40B4-BE49-F238E27FC236}">
                <a16:creationId xmlns:a16="http://schemas.microsoft.com/office/drawing/2014/main" id="{CC5B1C17-55A4-4AA5-8F57-7B69480D5735}"/>
              </a:ext>
            </a:extLst>
          </p:cNvPr>
          <p:cNvPicPr>
            <a:picLocks noGrp="1" noChangeAspect="1" noChangeArrowheads="1"/>
          </p:cNvPicPr>
          <p:nvPr>
            <p:ph sz="half" idx="1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08340" y="1563638"/>
            <a:ext cx="3422162" cy="2160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3137F9AD-7721-4A00-AFEF-92B622220092}"/>
              </a:ext>
            </a:extLst>
          </p:cNvPr>
          <p:cNvSpPr>
            <a:spLocks noGrp="1"/>
          </p:cNvSpPr>
          <p:nvPr>
            <p:ph sz="half" idx="17"/>
          </p:nvPr>
        </p:nvSpPr>
        <p:spPr/>
        <p:txBody>
          <a:bodyPr/>
          <a:lstStyle/>
          <a:p>
            <a:r>
              <a:rPr lang="en-US" dirty="0"/>
              <a:t>How do we humans reason?</a:t>
            </a:r>
          </a:p>
        </p:txBody>
      </p:sp>
      <p:pic>
        <p:nvPicPr>
          <p:cNvPr id="2052" name="Picture 4" descr="Unemployment rates">
            <a:extLst>
              <a:ext uri="{FF2B5EF4-FFF2-40B4-BE49-F238E27FC236}">
                <a16:creationId xmlns:a16="http://schemas.microsoft.com/office/drawing/2014/main" id="{40194045-AF2C-4A71-AA79-C39ADB40A8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0156" y="1491630"/>
            <a:ext cx="2480276" cy="2232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2E983779-741F-49CE-85D0-9AEDAD7011D5}"/>
              </a:ext>
            </a:extLst>
          </p:cNvPr>
          <p:cNvSpPr/>
          <p:nvPr/>
        </p:nvSpPr>
        <p:spPr>
          <a:xfrm>
            <a:off x="179512" y="3813355"/>
            <a:ext cx="474378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[..] the length of the current recovery – 93 months as of April 2017 – is the third longest of the 11 expansion periods since the end of World War II. Should the recovery last past May 2018, it would surpass the 106-month expansion of 1961-1969. It would match the longest period, 120 months, in July 2019. </a:t>
            </a:r>
            <a:r>
              <a:rPr lang="en-US" sz="1200" b="1" dirty="0"/>
              <a:t>Looking simply at the cycle, one could say the due date is near.</a:t>
            </a:r>
            <a:endParaRPr lang="es-ES" sz="1200" b="1" dirty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5174EAAE-0031-4F42-B231-E79B6CD4DA64}"/>
              </a:ext>
            </a:extLst>
          </p:cNvPr>
          <p:cNvSpPr/>
          <p:nvPr/>
        </p:nvSpPr>
        <p:spPr>
          <a:xfrm>
            <a:off x="5398612" y="3813356"/>
            <a:ext cx="3637884" cy="120032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200" dirty="0"/>
              <a:t>[..] </a:t>
            </a:r>
            <a:r>
              <a:rPr lang="en-US" sz="1200" b="1" dirty="0"/>
              <a:t>when the unemployment rate falls below 5% [..] a recession usually follows within the next two or three years.</a:t>
            </a:r>
            <a:r>
              <a:rPr lang="en-US" sz="1200" dirty="0"/>
              <a:t> For example, the unemployment rate started sinking below 5% in December 2005, and the Great Recession started in January 2008 — 25 months later.</a:t>
            </a:r>
          </a:p>
          <a:p>
            <a:endParaRPr lang="es-ES" sz="1200" dirty="0"/>
          </a:p>
        </p:txBody>
      </p:sp>
      <p:pic>
        <p:nvPicPr>
          <p:cNvPr id="2056" name="Picture 8" descr="Image result for Forbes logo">
            <a:extLst>
              <a:ext uri="{FF2B5EF4-FFF2-40B4-BE49-F238E27FC236}">
                <a16:creationId xmlns:a16="http://schemas.microsoft.com/office/drawing/2014/main" id="{4AA99B38-4563-4C7B-B492-E65725E0C2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9430" y="627534"/>
            <a:ext cx="1350554" cy="353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065DD5E-116E-4BE2-958E-CAF733F2B3C4}"/>
              </a:ext>
            </a:extLst>
          </p:cNvPr>
          <p:cNvSpPr/>
          <p:nvPr/>
        </p:nvSpPr>
        <p:spPr>
          <a:xfrm>
            <a:off x="2771800" y="977623"/>
            <a:ext cx="40177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Is Another Recession Coming?</a:t>
            </a:r>
          </a:p>
        </p:txBody>
      </p:sp>
    </p:spTree>
    <p:extLst>
      <p:ext uri="{BB962C8B-B14F-4D97-AF65-F5344CB8AC3E}">
        <p14:creationId xmlns:p14="http://schemas.microsoft.com/office/powerpoint/2010/main" val="27410129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C49EB227-590A-4276-8E81-C58F9F6E35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4767263"/>
            <a:ext cx="9144000" cy="252759"/>
          </a:xfrm>
        </p:spPr>
        <p:txBody>
          <a:bodyPr/>
          <a:lstStyle/>
          <a:p>
            <a:r>
              <a:rPr lang="it-IT" dirty="0"/>
              <a:t>							</a:t>
            </a:r>
            <a:fld id="{A5966B91-A095-42D1-A609-26FD12F997AA}" type="slidenum">
              <a:rPr lang="it-IT" smtClean="0"/>
              <a:pPr/>
              <a:t>4</a:t>
            </a:fld>
            <a:endParaRPr lang="it-IT" dirty="0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F0EB1583-6AAE-44E1-AFB6-3E6285A22DCD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251519" y="250536"/>
            <a:ext cx="6677095" cy="635657"/>
          </a:xfrm>
        </p:spPr>
        <p:txBody>
          <a:bodyPr/>
          <a:lstStyle/>
          <a:p>
            <a:r>
              <a:rPr lang="es-ES" dirty="0" err="1"/>
              <a:t>The</a:t>
            </a:r>
            <a:r>
              <a:rPr lang="es-ES" dirty="0"/>
              <a:t> data-</a:t>
            </a:r>
            <a:r>
              <a:rPr lang="es-ES" dirty="0" err="1"/>
              <a:t>driven</a:t>
            </a:r>
            <a:r>
              <a:rPr lang="es-ES" dirty="0"/>
              <a:t> </a:t>
            </a:r>
            <a:r>
              <a:rPr lang="es-ES" dirty="0" err="1"/>
              <a:t>approach</a:t>
            </a:r>
            <a:endParaRPr lang="es-ES" dirty="0"/>
          </a:p>
        </p:txBody>
      </p:sp>
      <p:pic>
        <p:nvPicPr>
          <p:cNvPr id="7" name="Picture 2" descr="Resultado de imagen de neural network simplified diagram">
            <a:extLst>
              <a:ext uri="{FF2B5EF4-FFF2-40B4-BE49-F238E27FC236}">
                <a16:creationId xmlns:a16="http://schemas.microsoft.com/office/drawing/2014/main" id="{6695E02C-D0DF-4736-BD01-0B373451CE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1271" y="1156911"/>
            <a:ext cx="3874561" cy="2402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057FF880-0198-4827-A56E-27FD85B34BEB}"/>
              </a:ext>
            </a:extLst>
          </p:cNvPr>
          <p:cNvSpPr/>
          <p:nvPr/>
        </p:nvSpPr>
        <p:spPr>
          <a:xfrm>
            <a:off x="3252933" y="1645232"/>
            <a:ext cx="614362" cy="1966913"/>
          </a:xfrm>
          <a:prstGeom prst="roundRect">
            <a:avLst/>
          </a:prstGeom>
          <a:solidFill>
            <a:srgbClr val="7030A0">
              <a:alpha val="5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b="1"/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F37ED7AF-6992-4C77-B8A9-DD14920466ED}"/>
              </a:ext>
            </a:extLst>
          </p:cNvPr>
          <p:cNvSpPr/>
          <p:nvPr/>
        </p:nvSpPr>
        <p:spPr>
          <a:xfrm>
            <a:off x="4605710" y="1352432"/>
            <a:ext cx="614362" cy="2374627"/>
          </a:xfrm>
          <a:prstGeom prst="roundRect">
            <a:avLst/>
          </a:prstGeom>
          <a:solidFill>
            <a:schemeClr val="accent1">
              <a:lumMod val="50000"/>
              <a:alpha val="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9DAD2F90-F37A-41A8-A9FA-33DD6C86ECEA}"/>
              </a:ext>
            </a:extLst>
          </p:cNvPr>
          <p:cNvSpPr/>
          <p:nvPr/>
        </p:nvSpPr>
        <p:spPr>
          <a:xfrm>
            <a:off x="5966635" y="1915216"/>
            <a:ext cx="614362" cy="1297804"/>
          </a:xfrm>
          <a:prstGeom prst="roundRect">
            <a:avLst/>
          </a:prstGeom>
          <a:solidFill>
            <a:schemeClr val="accent6">
              <a:lumMod val="50000"/>
              <a:alpha val="7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rgbClr val="C00000"/>
              </a:solidFill>
            </a:endParaRPr>
          </a:p>
        </p:txBody>
      </p:sp>
      <p:sp>
        <p:nvSpPr>
          <p:cNvPr id="11" name="Cubo 10">
            <a:extLst>
              <a:ext uri="{FF2B5EF4-FFF2-40B4-BE49-F238E27FC236}">
                <a16:creationId xmlns:a16="http://schemas.microsoft.com/office/drawing/2014/main" id="{E79B0734-134A-45B3-AF4D-801CA76D32FD}"/>
              </a:ext>
            </a:extLst>
          </p:cNvPr>
          <p:cNvSpPr/>
          <p:nvPr/>
        </p:nvSpPr>
        <p:spPr>
          <a:xfrm>
            <a:off x="7902066" y="2034641"/>
            <a:ext cx="1036908" cy="1040801"/>
          </a:xfrm>
          <a:prstGeom prst="cub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12" name="Grupo 11">
            <a:extLst>
              <a:ext uri="{FF2B5EF4-FFF2-40B4-BE49-F238E27FC236}">
                <a16:creationId xmlns:a16="http://schemas.microsoft.com/office/drawing/2014/main" id="{94DAAEDA-73BC-4A5E-82C9-4C49647077FF}"/>
              </a:ext>
            </a:extLst>
          </p:cNvPr>
          <p:cNvGrpSpPr/>
          <p:nvPr/>
        </p:nvGrpSpPr>
        <p:grpSpPr>
          <a:xfrm>
            <a:off x="107504" y="2019344"/>
            <a:ext cx="1321063" cy="1133815"/>
            <a:chOff x="488169" y="2576796"/>
            <a:chExt cx="1703063" cy="1309427"/>
          </a:xfrm>
        </p:grpSpPr>
        <p:sp>
          <p:nvSpPr>
            <p:cNvPr id="13" name="Paralelogramo 12">
              <a:extLst>
                <a:ext uri="{FF2B5EF4-FFF2-40B4-BE49-F238E27FC236}">
                  <a16:creationId xmlns:a16="http://schemas.microsoft.com/office/drawing/2014/main" id="{92AE2FA1-D038-43EC-9AFA-75F226385462}"/>
                </a:ext>
              </a:extLst>
            </p:cNvPr>
            <p:cNvSpPr/>
            <p:nvPr/>
          </p:nvSpPr>
          <p:spPr>
            <a:xfrm rot="9973151">
              <a:off x="488169" y="2576796"/>
              <a:ext cx="1398263" cy="1004627"/>
            </a:xfrm>
            <a:prstGeom prst="parallelogram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4" name="Paralelogramo 13">
              <a:extLst>
                <a:ext uri="{FF2B5EF4-FFF2-40B4-BE49-F238E27FC236}">
                  <a16:creationId xmlns:a16="http://schemas.microsoft.com/office/drawing/2014/main" id="{F79A845F-BD17-4CE2-B9C5-552C9D701E87}"/>
                </a:ext>
              </a:extLst>
            </p:cNvPr>
            <p:cNvSpPr/>
            <p:nvPr/>
          </p:nvSpPr>
          <p:spPr>
            <a:xfrm rot="9973151">
              <a:off x="640569" y="2729196"/>
              <a:ext cx="1398263" cy="1004627"/>
            </a:xfrm>
            <a:prstGeom prst="parallelogram">
              <a:avLst/>
            </a:prstGeom>
            <a:solidFill>
              <a:schemeClr val="accent5">
                <a:lumMod val="50000"/>
              </a:schemeClr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5" name="Paralelogramo 14">
              <a:extLst>
                <a:ext uri="{FF2B5EF4-FFF2-40B4-BE49-F238E27FC236}">
                  <a16:creationId xmlns:a16="http://schemas.microsoft.com/office/drawing/2014/main" id="{90C78461-D758-4596-A6AF-A44AF2EFE88E}"/>
                </a:ext>
              </a:extLst>
            </p:cNvPr>
            <p:cNvSpPr/>
            <p:nvPr/>
          </p:nvSpPr>
          <p:spPr>
            <a:xfrm rot="9973151">
              <a:off x="792969" y="2881596"/>
              <a:ext cx="1398263" cy="1004627"/>
            </a:xfrm>
            <a:prstGeom prst="parallelogram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sp>
        <p:nvSpPr>
          <p:cNvPr id="16" name="CuadroTexto 15">
            <a:extLst>
              <a:ext uri="{FF2B5EF4-FFF2-40B4-BE49-F238E27FC236}">
                <a16:creationId xmlns:a16="http://schemas.microsoft.com/office/drawing/2014/main" id="{93826F04-519F-4FDC-A2E5-AF9FC879C391}"/>
              </a:ext>
            </a:extLst>
          </p:cNvPr>
          <p:cNvSpPr txBox="1"/>
          <p:nvPr/>
        </p:nvSpPr>
        <p:spPr>
          <a:xfrm>
            <a:off x="1529231" y="2269611"/>
            <a:ext cx="1559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1400" b="1" dirty="0" err="1">
                <a:solidFill>
                  <a:srgbClr val="7030A0"/>
                </a:solidFill>
              </a:rPr>
              <a:t>Economic</a:t>
            </a:r>
            <a:r>
              <a:rPr lang="es-ES" sz="1400" b="1" dirty="0">
                <a:solidFill>
                  <a:srgbClr val="7030A0"/>
                </a:solidFill>
              </a:rPr>
              <a:t> </a:t>
            </a:r>
            <a:r>
              <a:rPr lang="es-ES" sz="1400" b="1" dirty="0" err="1">
                <a:solidFill>
                  <a:srgbClr val="7030A0"/>
                </a:solidFill>
              </a:rPr>
              <a:t>expansion</a:t>
            </a:r>
            <a:endParaRPr lang="es-ES" sz="1400" b="1" dirty="0">
              <a:solidFill>
                <a:srgbClr val="7030A0"/>
              </a:solidFill>
            </a:endParaRP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E1EB3BCC-721A-473C-B1BF-AD4F59BC9DA4}"/>
              </a:ext>
            </a:extLst>
          </p:cNvPr>
          <p:cNvSpPr txBox="1"/>
          <p:nvPr/>
        </p:nvSpPr>
        <p:spPr>
          <a:xfrm>
            <a:off x="1598202" y="1812386"/>
            <a:ext cx="15437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1400" b="1" dirty="0" err="1">
                <a:solidFill>
                  <a:srgbClr val="7030A0"/>
                </a:solidFill>
              </a:rPr>
              <a:t>Unemployment</a:t>
            </a:r>
            <a:endParaRPr lang="es-ES" sz="1400" b="1" dirty="0">
              <a:solidFill>
                <a:srgbClr val="7030A0"/>
              </a:solidFill>
            </a:endParaRP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8844F442-1B9A-4D1E-A3BE-11FBBE978B08}"/>
              </a:ext>
            </a:extLst>
          </p:cNvPr>
          <p:cNvSpPr txBox="1"/>
          <p:nvPr/>
        </p:nvSpPr>
        <p:spPr>
          <a:xfrm>
            <a:off x="1889785" y="2872235"/>
            <a:ext cx="12642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1400" b="1" dirty="0">
                <a:solidFill>
                  <a:srgbClr val="7030A0"/>
                </a:solidFill>
              </a:rPr>
              <a:t>Housing </a:t>
            </a:r>
            <a:r>
              <a:rPr lang="es-ES" sz="1400" b="1" dirty="0" err="1">
                <a:solidFill>
                  <a:srgbClr val="7030A0"/>
                </a:solidFill>
              </a:rPr>
              <a:t>market</a:t>
            </a:r>
            <a:endParaRPr lang="es-ES" sz="1400" b="1" dirty="0">
              <a:solidFill>
                <a:srgbClr val="7030A0"/>
              </a:solidFill>
            </a:endParaRP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47A2587B-660B-476A-91F0-19FA39D7472C}"/>
              </a:ext>
            </a:extLst>
          </p:cNvPr>
          <p:cNvSpPr txBox="1"/>
          <p:nvPr/>
        </p:nvSpPr>
        <p:spPr>
          <a:xfrm>
            <a:off x="6582812" y="2115326"/>
            <a:ext cx="4533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solidFill>
                  <a:srgbClr val="C00000"/>
                </a:solidFill>
              </a:rPr>
              <a:t>yes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47B93509-74A4-4E95-901F-BA0B154F0DF8}"/>
              </a:ext>
            </a:extLst>
          </p:cNvPr>
          <p:cNvSpPr txBox="1"/>
          <p:nvPr/>
        </p:nvSpPr>
        <p:spPr>
          <a:xfrm>
            <a:off x="6587397" y="2629939"/>
            <a:ext cx="4533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solidFill>
                  <a:srgbClr val="C00000"/>
                </a:solidFill>
              </a:rPr>
              <a:t>no</a:t>
            </a: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6EC84E33-651F-40B2-9F26-7835AF7D26F5}"/>
              </a:ext>
            </a:extLst>
          </p:cNvPr>
          <p:cNvSpPr txBox="1"/>
          <p:nvPr/>
        </p:nvSpPr>
        <p:spPr>
          <a:xfrm>
            <a:off x="7877965" y="3060145"/>
            <a:ext cx="10503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/>
              <a:t>Prediction</a:t>
            </a:r>
          </a:p>
        </p:txBody>
      </p:sp>
      <p:sp>
        <p:nvSpPr>
          <p:cNvPr id="27" name="Flecha: a la derecha con bandas 26">
            <a:extLst>
              <a:ext uri="{FF2B5EF4-FFF2-40B4-BE49-F238E27FC236}">
                <a16:creationId xmlns:a16="http://schemas.microsoft.com/office/drawing/2014/main" id="{2E76B087-4CF5-4877-A481-5F47E26A5600}"/>
              </a:ext>
            </a:extLst>
          </p:cNvPr>
          <p:cNvSpPr/>
          <p:nvPr/>
        </p:nvSpPr>
        <p:spPr>
          <a:xfrm>
            <a:off x="1443786" y="2265405"/>
            <a:ext cx="799414" cy="531631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8" name="Flecha: a la derecha con bandas 27">
            <a:extLst>
              <a:ext uri="{FF2B5EF4-FFF2-40B4-BE49-F238E27FC236}">
                <a16:creationId xmlns:a16="http://schemas.microsoft.com/office/drawing/2014/main" id="{5C6EFFA8-1A72-494A-8ADF-E978B1C80C23}"/>
              </a:ext>
            </a:extLst>
          </p:cNvPr>
          <p:cNvSpPr/>
          <p:nvPr/>
        </p:nvSpPr>
        <p:spPr>
          <a:xfrm>
            <a:off x="7008122" y="2269611"/>
            <a:ext cx="799414" cy="531631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0" name="Marcador de contenido 2">
            <a:extLst>
              <a:ext uri="{FF2B5EF4-FFF2-40B4-BE49-F238E27FC236}">
                <a16:creationId xmlns:a16="http://schemas.microsoft.com/office/drawing/2014/main" id="{867230D4-9A79-43E0-A1EC-9ED36F5A691D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-36512" y="3802258"/>
            <a:ext cx="5202977" cy="1203114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sz="1600" b="1" dirty="0"/>
              <a:t>Powerful and cheap if quality data abounds</a:t>
            </a:r>
          </a:p>
          <a:p>
            <a:pPr>
              <a:spcBef>
                <a:spcPts val="0"/>
              </a:spcBef>
            </a:pPr>
            <a:r>
              <a:rPr lang="en-US" sz="1600" dirty="0"/>
              <a:t>Models can be biased, depending on the dataset</a:t>
            </a:r>
          </a:p>
          <a:p>
            <a:pPr>
              <a:spcBef>
                <a:spcPts val="0"/>
              </a:spcBef>
            </a:pPr>
            <a:r>
              <a:rPr lang="en-US" sz="1600" dirty="0"/>
              <a:t>Statistic induction, not (logically) explainable</a:t>
            </a:r>
          </a:p>
          <a:p>
            <a:pPr>
              <a:spcBef>
                <a:spcPts val="0"/>
              </a:spcBef>
            </a:pPr>
            <a:r>
              <a:rPr lang="en-US" sz="1600" dirty="0"/>
              <a:t>However, humans seek meaning and causal explanation</a:t>
            </a:r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18E88B67-9B77-4441-8835-5C9C964DEA98}"/>
              </a:ext>
            </a:extLst>
          </p:cNvPr>
          <p:cNvSpPr txBox="1"/>
          <p:nvPr/>
        </p:nvSpPr>
        <p:spPr>
          <a:xfrm>
            <a:off x="137723" y="1587190"/>
            <a:ext cx="10503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/>
              <a:t>Big Data </a:t>
            </a:r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804352D0-10FE-43CB-AC2F-E310E9ACC43D}"/>
              </a:ext>
            </a:extLst>
          </p:cNvPr>
          <p:cNvSpPr txBox="1"/>
          <p:nvPr/>
        </p:nvSpPr>
        <p:spPr>
          <a:xfrm>
            <a:off x="794295" y="3133578"/>
            <a:ext cx="6494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err="1"/>
              <a:t>GPUs</a:t>
            </a:r>
            <a:endParaRPr lang="es-ES" sz="1600" b="1" dirty="0"/>
          </a:p>
        </p:txBody>
      </p:sp>
      <p:pic>
        <p:nvPicPr>
          <p:cNvPr id="34" name="Imagen 33">
            <a:extLst>
              <a:ext uri="{FF2B5EF4-FFF2-40B4-BE49-F238E27FC236}">
                <a16:creationId xmlns:a16="http://schemas.microsoft.com/office/drawing/2014/main" id="{A082B426-10B6-4D16-87F3-61B3BC147B5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080" y="3765439"/>
            <a:ext cx="3762817" cy="1171176"/>
          </a:xfrm>
          <a:prstGeom prst="rect">
            <a:avLst/>
          </a:prstGeom>
        </p:spPr>
      </p:pic>
      <p:pic>
        <p:nvPicPr>
          <p:cNvPr id="29" name="Picture 8" descr="Image result for Forbes logo">
            <a:extLst>
              <a:ext uri="{FF2B5EF4-FFF2-40B4-BE49-F238E27FC236}">
                <a16:creationId xmlns:a16="http://schemas.microsoft.com/office/drawing/2014/main" id="{7B37CACD-2D1E-4796-B3B3-B4DBB3B8B6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8420" y="607339"/>
            <a:ext cx="1350554" cy="353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F072C018-A3D5-43C9-8774-25D5C60B9E69}"/>
              </a:ext>
            </a:extLst>
          </p:cNvPr>
          <p:cNvSpPr/>
          <p:nvPr/>
        </p:nvSpPr>
        <p:spPr>
          <a:xfrm>
            <a:off x="6057323" y="978282"/>
            <a:ext cx="30409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>
                <a:solidFill>
                  <a:srgbClr val="336699"/>
                </a:solidFill>
              </a:rPr>
              <a:t>Is Another Recession Coming?</a:t>
            </a: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6903295A-A2AB-4512-959C-6092E051AFEC}"/>
              </a:ext>
            </a:extLst>
          </p:cNvPr>
          <p:cNvSpPr txBox="1"/>
          <p:nvPr/>
        </p:nvSpPr>
        <p:spPr>
          <a:xfrm>
            <a:off x="5801693" y="3214991"/>
            <a:ext cx="9544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>
                <a:solidFill>
                  <a:srgbClr val="C00000"/>
                </a:solidFill>
              </a:rPr>
              <a:t>Recession</a:t>
            </a:r>
          </a:p>
        </p:txBody>
      </p:sp>
    </p:spTree>
    <p:extLst>
      <p:ext uri="{BB962C8B-B14F-4D97-AF65-F5344CB8AC3E}">
        <p14:creationId xmlns:p14="http://schemas.microsoft.com/office/powerpoint/2010/main" val="40942944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5945" y="810869"/>
            <a:ext cx="1425917" cy="1164575"/>
          </a:xfrm>
          <a:prstGeom prst="rect">
            <a:avLst/>
          </a:prstGeom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77" r="26172" b="6250"/>
          <a:stretch>
            <a:fillRect/>
          </a:stretch>
        </p:blipFill>
        <p:spPr bwMode="auto">
          <a:xfrm>
            <a:off x="5270270" y="112354"/>
            <a:ext cx="3577644" cy="49187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ítulo 4"/>
          <p:cNvSpPr txBox="1">
            <a:spLocks/>
          </p:cNvSpPr>
          <p:nvPr/>
        </p:nvSpPr>
        <p:spPr>
          <a:xfrm>
            <a:off x="267337" y="3059614"/>
            <a:ext cx="4592695" cy="2104424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en-GB" altLang="es-ES" sz="4050" b="1" dirty="0">
                <a:solidFill>
                  <a:srgbClr val="333333"/>
                </a:solidFill>
              </a:rPr>
              <a:t>47 of 53 landmark publications in cancer research could not be replicated</a:t>
            </a:r>
          </a:p>
        </p:txBody>
      </p:sp>
      <p:pic>
        <p:nvPicPr>
          <p:cNvPr id="13314" name="Picture 2" descr="Related imag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336" y="2267364"/>
            <a:ext cx="4489028" cy="580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389E895D-27BA-4626-A29F-590D7BE20EA2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271878" y="339502"/>
            <a:ext cx="4484486" cy="1530256"/>
          </a:xfrm>
        </p:spPr>
        <p:txBody>
          <a:bodyPr/>
          <a:lstStyle/>
          <a:p>
            <a:pPr algn="l">
              <a:spcBef>
                <a:spcPts val="0"/>
              </a:spcBef>
            </a:pPr>
            <a:r>
              <a:rPr lang="en-US" b="1" dirty="0"/>
              <a:t>But, how important can reproducibility and justification be?</a:t>
            </a:r>
          </a:p>
        </p:txBody>
      </p:sp>
    </p:spTree>
    <p:extLst>
      <p:ext uri="{BB962C8B-B14F-4D97-AF65-F5344CB8AC3E}">
        <p14:creationId xmlns:p14="http://schemas.microsoft.com/office/powerpoint/2010/main" val="18808712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296BE0ED-CC2D-40E4-BF92-31E211F82F54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0" y="258783"/>
            <a:ext cx="9011568" cy="584775"/>
          </a:xfrm>
        </p:spPr>
        <p:txBody>
          <a:bodyPr/>
          <a:lstStyle/>
          <a:p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knowledge-based</a:t>
            </a:r>
            <a:r>
              <a:rPr lang="es-ES" dirty="0"/>
              <a:t> </a:t>
            </a:r>
            <a:r>
              <a:rPr lang="es-ES" dirty="0" err="1"/>
              <a:t>approach</a:t>
            </a:r>
            <a:endParaRPr lang="es-ES" dirty="0"/>
          </a:p>
        </p:txBody>
      </p:sp>
      <p:sp>
        <p:nvSpPr>
          <p:cNvPr id="11" name="Marcador de contenido 4">
            <a:extLst>
              <a:ext uri="{FF2B5EF4-FFF2-40B4-BE49-F238E27FC236}">
                <a16:creationId xmlns:a16="http://schemas.microsoft.com/office/drawing/2014/main" id="{17FF357C-206D-496A-A90A-06C6DA5D4414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0" y="3075806"/>
            <a:ext cx="4644008" cy="2376264"/>
          </a:xfrm>
        </p:spPr>
        <p:txBody>
          <a:bodyPr/>
          <a:lstStyle/>
          <a:p>
            <a:r>
              <a:rPr lang="en-US" sz="1600" b="1" dirty="0"/>
              <a:t>Detailed, expressive models </a:t>
            </a:r>
            <a:r>
              <a:rPr lang="en-US" sz="1600" dirty="0"/>
              <a:t>based on human rich understanding of the domain </a:t>
            </a:r>
          </a:p>
          <a:p>
            <a:r>
              <a:rPr lang="en-US" sz="1600" b="1" dirty="0"/>
              <a:t>Tools can enable user-entered knowledge </a:t>
            </a:r>
            <a:r>
              <a:rPr lang="en-US" sz="1600" dirty="0"/>
              <a:t>and optimize cost</a:t>
            </a:r>
          </a:p>
          <a:p>
            <a:r>
              <a:rPr lang="en-US" sz="1600" dirty="0"/>
              <a:t>The underlying logical formalism supports </a:t>
            </a:r>
            <a:r>
              <a:rPr lang="en-US" sz="1600" b="1" dirty="0"/>
              <a:t>logical explanations</a:t>
            </a:r>
          </a:p>
          <a:p>
            <a:r>
              <a:rPr lang="en-US" sz="1600" dirty="0"/>
              <a:t>Individual knowledge types considered</a:t>
            </a:r>
          </a:p>
        </p:txBody>
      </p:sp>
      <p:sp>
        <p:nvSpPr>
          <p:cNvPr id="12" name="Marcador de contenido 4">
            <a:extLst>
              <a:ext uri="{FF2B5EF4-FFF2-40B4-BE49-F238E27FC236}">
                <a16:creationId xmlns:a16="http://schemas.microsoft.com/office/drawing/2014/main" id="{CDFD98BD-5B79-44B4-B0CD-D9649064C481}"/>
              </a:ext>
            </a:extLst>
          </p:cNvPr>
          <p:cNvSpPr txBox="1">
            <a:spLocks/>
          </p:cNvSpPr>
          <p:nvPr/>
        </p:nvSpPr>
        <p:spPr>
          <a:xfrm>
            <a:off x="4805771" y="3075806"/>
            <a:ext cx="4238391" cy="2376264"/>
          </a:xfrm>
          <a:prstGeom prst="rect">
            <a:avLst/>
          </a:prstGeom>
        </p:spPr>
        <p:txBody>
          <a:bodyPr lIns="180000"/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rgbClr val="EC2F00"/>
              </a:buClr>
              <a:buFont typeface="Wingdings" charset="2"/>
              <a:buChar char="§"/>
              <a:defRPr sz="2000" kern="1200">
                <a:solidFill>
                  <a:srgbClr val="1B3F7D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rgbClr val="EC2F00"/>
              </a:buClr>
              <a:buSzPct val="80000"/>
              <a:buFont typeface="Wingdings" charset="2"/>
              <a:buChar char="§"/>
              <a:defRPr sz="1800" kern="1200">
                <a:solidFill>
                  <a:srgbClr val="1B3F7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rgbClr val="EC2F00"/>
              </a:buClr>
              <a:buSzPct val="50000"/>
              <a:buFont typeface="Wingdings" charset="2"/>
              <a:buChar char="§"/>
              <a:defRPr sz="1600" kern="1200">
                <a:solidFill>
                  <a:srgbClr val="1B3F7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rgbClr val="EC2F00"/>
              </a:buClr>
              <a:buSzPct val="30000"/>
              <a:buFont typeface="Wingdings" charset="2"/>
              <a:buChar char="§"/>
              <a:defRPr sz="1400" kern="1200">
                <a:solidFill>
                  <a:srgbClr val="1B3F7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rgbClr val="EC2F00"/>
              </a:buClr>
              <a:buSzPct val="30000"/>
              <a:buFont typeface="Wingdings" charset="2"/>
              <a:buChar char="§"/>
              <a:defRPr sz="1200" kern="1200">
                <a:solidFill>
                  <a:srgbClr val="1B3F7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Requires a </a:t>
            </a:r>
            <a:r>
              <a:rPr lang="en-US" sz="1600" b="1" dirty="0"/>
              <a:t>considerable amount of well trained, centralized labor </a:t>
            </a:r>
            <a:r>
              <a:rPr lang="en-US" sz="1600" dirty="0"/>
              <a:t>to manually encode knowledge</a:t>
            </a:r>
          </a:p>
          <a:p>
            <a:r>
              <a:rPr lang="en-US" sz="1600" dirty="0"/>
              <a:t>Lacks </a:t>
            </a:r>
            <a:r>
              <a:rPr lang="en-US" sz="1600" b="1" dirty="0"/>
              <a:t>scalability </a:t>
            </a:r>
            <a:r>
              <a:rPr lang="en-US" sz="1600" dirty="0"/>
              <a:t>with large corpora and </a:t>
            </a:r>
            <a:r>
              <a:rPr lang="en-US" sz="1600" b="1" dirty="0"/>
              <a:t>costly due to humans in the loop</a:t>
            </a:r>
          </a:p>
          <a:p>
            <a:r>
              <a:rPr lang="en-US" sz="1600" b="1" dirty="0"/>
              <a:t>Possibly brittle</a:t>
            </a:r>
            <a:r>
              <a:rPr lang="en-US" sz="1600" dirty="0"/>
              <a:t>, hard to generalize</a:t>
            </a:r>
          </a:p>
          <a:p>
            <a:r>
              <a:rPr lang="en-US" sz="1600" dirty="0"/>
              <a:t>Prone to </a:t>
            </a:r>
            <a:r>
              <a:rPr lang="en-US" sz="1600" b="1" dirty="0"/>
              <a:t>human and expert bias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F6A35D0D-A5B7-4148-8008-848692B5755F}"/>
              </a:ext>
            </a:extLst>
          </p:cNvPr>
          <p:cNvSpPr txBox="1"/>
          <p:nvPr/>
        </p:nvSpPr>
        <p:spPr>
          <a:xfrm>
            <a:off x="7884368" y="2591917"/>
            <a:ext cx="1224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/>
              <a:t>CONS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5E29ED09-D965-40F6-9B70-934F1569CCCD}"/>
              </a:ext>
            </a:extLst>
          </p:cNvPr>
          <p:cNvSpPr txBox="1"/>
          <p:nvPr/>
        </p:nvSpPr>
        <p:spPr>
          <a:xfrm>
            <a:off x="251520" y="2571750"/>
            <a:ext cx="22115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/>
              <a:t>PROS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BD07068-D70C-43A7-8C4D-B6941F2B7790}"/>
              </a:ext>
            </a:extLst>
          </p:cNvPr>
          <p:cNvGrpSpPr/>
          <p:nvPr/>
        </p:nvGrpSpPr>
        <p:grpSpPr>
          <a:xfrm>
            <a:off x="1619672" y="627534"/>
            <a:ext cx="5904655" cy="2232248"/>
            <a:chOff x="604990" y="2086568"/>
            <a:chExt cx="7568666" cy="2736309"/>
          </a:xfrm>
        </p:grpSpPr>
        <p:pic>
          <p:nvPicPr>
            <p:cNvPr id="15" name="Imagen 24">
              <a:extLst>
                <a:ext uri="{FF2B5EF4-FFF2-40B4-BE49-F238E27FC236}">
                  <a16:creationId xmlns:a16="http://schemas.microsoft.com/office/drawing/2014/main" id="{A21F95C0-6D2F-47A3-9457-6DEF873A10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4990" y="2086568"/>
              <a:ext cx="7568666" cy="2736309"/>
            </a:xfrm>
            <a:prstGeom prst="rect">
              <a:avLst/>
            </a:prstGeom>
          </p:spPr>
        </p:pic>
        <p:sp>
          <p:nvSpPr>
            <p:cNvPr id="16" name="Rectángulo 34">
              <a:extLst>
                <a:ext uri="{FF2B5EF4-FFF2-40B4-BE49-F238E27FC236}">
                  <a16:creationId xmlns:a16="http://schemas.microsoft.com/office/drawing/2014/main" id="{5A8114FD-96B9-4E7C-8369-07D6C309DD9D}"/>
                </a:ext>
              </a:extLst>
            </p:cNvPr>
            <p:cNvSpPr/>
            <p:nvPr/>
          </p:nvSpPr>
          <p:spPr>
            <a:xfrm>
              <a:off x="5709734" y="4424362"/>
              <a:ext cx="144016" cy="2160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765FE0AE-8DB1-4D84-99AF-D890857807B3}"/>
              </a:ext>
            </a:extLst>
          </p:cNvPr>
          <p:cNvGrpSpPr/>
          <p:nvPr/>
        </p:nvGrpSpPr>
        <p:grpSpPr>
          <a:xfrm>
            <a:off x="7610214" y="572501"/>
            <a:ext cx="1403648" cy="523220"/>
            <a:chOff x="7467971" y="-31985"/>
            <a:chExt cx="1676029" cy="653877"/>
          </a:xfrm>
        </p:grpSpPr>
        <p:pic>
          <p:nvPicPr>
            <p:cNvPr id="10" name="Picture 4">
              <a:extLst>
                <a:ext uri="{FF2B5EF4-FFF2-40B4-BE49-F238E27FC236}">
                  <a16:creationId xmlns:a16="http://schemas.microsoft.com/office/drawing/2014/main" id="{0FCEF449-C80D-471E-8648-3C0F578165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67971" y="-20726"/>
              <a:ext cx="1022152" cy="5979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7" name="Picture 2" descr="https://pbs.twimg.com/profile_images/562783941719896064/3QhkDLZe.jpeg">
              <a:extLst>
                <a:ext uri="{FF2B5EF4-FFF2-40B4-BE49-F238E27FC236}">
                  <a16:creationId xmlns:a16="http://schemas.microsoft.com/office/drawing/2014/main" id="{4B97A277-6F55-4189-AD1E-C9857E07F46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90123" y="-31985"/>
              <a:ext cx="653877" cy="6538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193779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4C01907-500D-4D9A-B24B-191BFCA1E1C7}"/>
              </a:ext>
            </a:extLst>
          </p:cNvPr>
          <p:cNvSpPr>
            <a:spLocks noGrp="1"/>
          </p:cNvSpPr>
          <p:nvPr>
            <p:ph sz="half" idx="17"/>
          </p:nvPr>
        </p:nvSpPr>
        <p:spPr/>
        <p:txBody>
          <a:bodyPr/>
          <a:lstStyle/>
          <a:p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b="1" dirty="0"/>
              <a:t>AI</a:t>
            </a:r>
            <a:r>
              <a:rPr lang="es-ES" dirty="0"/>
              <a:t> </a:t>
            </a:r>
            <a:r>
              <a:rPr lang="es-ES" dirty="0" err="1"/>
              <a:t>Chasm</a:t>
            </a:r>
            <a:endParaRPr lang="es-ES" dirty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AC2E4438-6A1F-47D1-B5D3-01D14680057A}"/>
              </a:ext>
            </a:extLst>
          </p:cNvPr>
          <p:cNvSpPr/>
          <p:nvPr/>
        </p:nvSpPr>
        <p:spPr>
          <a:xfrm>
            <a:off x="6012159" y="1687116"/>
            <a:ext cx="288032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i="1" dirty="0"/>
              <a:t>Is this possible or are they cognitively disconnected?</a:t>
            </a:r>
            <a:endParaRPr lang="es-ES" b="1" i="1" dirty="0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8155B3EB-49CA-4052-A342-186B06454BF2}"/>
              </a:ext>
            </a:extLst>
          </p:cNvPr>
          <p:cNvSpPr/>
          <p:nvPr/>
        </p:nvSpPr>
        <p:spPr>
          <a:xfrm>
            <a:off x="5700640" y="2511151"/>
            <a:ext cx="30546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b="1" i="1" dirty="0"/>
              <a:t>If it is, what mechanisms are needed to cross the cognitive chasm?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675E4D09-747D-4CB6-84C6-8F63B6609BBE}"/>
              </a:ext>
            </a:extLst>
          </p:cNvPr>
          <p:cNvSpPr/>
          <p:nvPr/>
        </p:nvSpPr>
        <p:spPr>
          <a:xfrm>
            <a:off x="5163142" y="3612185"/>
            <a:ext cx="396044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b="1" i="1" dirty="0"/>
              <a:t>And, how should knowledge be represented in ways that are flexible, scalable, deep and logical?</a:t>
            </a:r>
          </a:p>
        </p:txBody>
      </p:sp>
      <p:pic>
        <p:nvPicPr>
          <p:cNvPr id="3" name="Picture 2" descr="Image result for crossing the AI chasm">
            <a:extLst>
              <a:ext uri="{FF2B5EF4-FFF2-40B4-BE49-F238E27FC236}">
                <a16:creationId xmlns:a16="http://schemas.microsoft.com/office/drawing/2014/main" id="{C4AB0001-8669-4EFE-85CB-E4F17B027A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17" t="4590" r="1514" b="13267"/>
          <a:stretch/>
        </p:blipFill>
        <p:spPr bwMode="auto">
          <a:xfrm>
            <a:off x="473784" y="1779663"/>
            <a:ext cx="4614790" cy="1740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ángulo 4">
            <a:extLst>
              <a:ext uri="{FF2B5EF4-FFF2-40B4-BE49-F238E27FC236}">
                <a16:creationId xmlns:a16="http://schemas.microsoft.com/office/drawing/2014/main" id="{FAF96031-397F-43E9-BA3E-9C691564126C}"/>
              </a:ext>
            </a:extLst>
          </p:cNvPr>
          <p:cNvSpPr/>
          <p:nvPr/>
        </p:nvSpPr>
        <p:spPr>
          <a:xfrm>
            <a:off x="4566760" y="833031"/>
            <a:ext cx="396044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ctr"/>
            <a:r>
              <a:rPr lang="en-US" b="1" i="1" dirty="0">
                <a:solidFill>
                  <a:srgbClr val="C00000"/>
                </a:solidFill>
              </a:rPr>
              <a:t>How can we merge human and machine understanding?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D51476D-3EE9-4160-BB68-BE423C094675}"/>
              </a:ext>
            </a:extLst>
          </p:cNvPr>
          <p:cNvSpPr/>
          <p:nvPr/>
        </p:nvSpPr>
        <p:spPr>
          <a:xfrm>
            <a:off x="441496" y="3642578"/>
            <a:ext cx="46793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u="sng" dirty="0"/>
              <a:t>Towards fully-fledged cognitive computing</a:t>
            </a:r>
            <a:endParaRPr lang="es-ES" b="1" u="sng" dirty="0"/>
          </a:p>
        </p:txBody>
      </p:sp>
    </p:spTree>
    <p:extLst>
      <p:ext uri="{BB962C8B-B14F-4D97-AF65-F5344CB8AC3E}">
        <p14:creationId xmlns:p14="http://schemas.microsoft.com/office/powerpoint/2010/main" val="1099052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7F144B06-518B-48F9-886C-4093E3DD72D1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-106648" y="258964"/>
            <a:ext cx="9120088" cy="565963"/>
          </a:xfrm>
        </p:spPr>
        <p:txBody>
          <a:bodyPr/>
          <a:lstStyle/>
          <a:p>
            <a:r>
              <a:rPr lang="en-US" dirty="0"/>
              <a:t>C</a:t>
            </a:r>
            <a:r>
              <a:rPr lang="es-ES" dirty="0" err="1"/>
              <a:t>rossing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b="1" dirty="0"/>
              <a:t> AI </a:t>
            </a:r>
            <a:r>
              <a:rPr lang="es-ES" b="1" dirty="0" err="1"/>
              <a:t>c</a:t>
            </a:r>
            <a:r>
              <a:rPr lang="es-ES" dirty="0" err="1"/>
              <a:t>hasm</a:t>
            </a:r>
            <a:endParaRPr lang="es-ES" dirty="0"/>
          </a:p>
        </p:txBody>
      </p:sp>
      <p:grpSp>
        <p:nvGrpSpPr>
          <p:cNvPr id="36" name="Grupo 35">
            <a:extLst>
              <a:ext uri="{FF2B5EF4-FFF2-40B4-BE49-F238E27FC236}">
                <a16:creationId xmlns:a16="http://schemas.microsoft.com/office/drawing/2014/main" id="{DCBAF565-E559-4A07-B6B0-F87443D412B7}"/>
              </a:ext>
            </a:extLst>
          </p:cNvPr>
          <p:cNvGrpSpPr/>
          <p:nvPr/>
        </p:nvGrpSpPr>
        <p:grpSpPr>
          <a:xfrm>
            <a:off x="323528" y="987574"/>
            <a:ext cx="5592411" cy="1905548"/>
            <a:chOff x="558451" y="1314274"/>
            <a:chExt cx="7428323" cy="2827107"/>
          </a:xfrm>
        </p:grpSpPr>
        <p:pic>
          <p:nvPicPr>
            <p:cNvPr id="37" name="Picture 2" descr="Related image">
              <a:extLst>
                <a:ext uri="{FF2B5EF4-FFF2-40B4-BE49-F238E27FC236}">
                  <a16:creationId xmlns:a16="http://schemas.microsoft.com/office/drawing/2014/main" id="{EAB0EC79-10E5-4DAF-8C48-EB6359165D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01103" y="1949703"/>
              <a:ext cx="1833586" cy="16158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8" name="Picture 4" descr="Image result for person computer icon">
              <a:extLst>
                <a:ext uri="{FF2B5EF4-FFF2-40B4-BE49-F238E27FC236}">
                  <a16:creationId xmlns:a16="http://schemas.microsoft.com/office/drawing/2014/main" id="{C8B3FC01-D693-48E6-AEE7-182D3624450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8451" y="2597903"/>
              <a:ext cx="1030879" cy="10822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9" name="Flecha: a la derecha con bandas 38">
              <a:extLst>
                <a:ext uri="{FF2B5EF4-FFF2-40B4-BE49-F238E27FC236}">
                  <a16:creationId xmlns:a16="http://schemas.microsoft.com/office/drawing/2014/main" id="{49329C31-7595-4129-B78D-30E1ACF0D97C}"/>
                </a:ext>
              </a:extLst>
            </p:cNvPr>
            <p:cNvSpPr/>
            <p:nvPr/>
          </p:nvSpPr>
          <p:spPr>
            <a:xfrm>
              <a:off x="1301553" y="2533379"/>
              <a:ext cx="715498" cy="522178"/>
            </a:xfrm>
            <a:prstGeom prst="stripedRightArrow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0" name="Flecha: a la derecha con bandas 39">
              <a:extLst>
                <a:ext uri="{FF2B5EF4-FFF2-40B4-BE49-F238E27FC236}">
                  <a16:creationId xmlns:a16="http://schemas.microsoft.com/office/drawing/2014/main" id="{A3FC8BE1-3B70-4CB0-938D-63F296266D45}"/>
                </a:ext>
              </a:extLst>
            </p:cNvPr>
            <p:cNvSpPr/>
            <p:nvPr/>
          </p:nvSpPr>
          <p:spPr>
            <a:xfrm>
              <a:off x="3859627" y="2514440"/>
              <a:ext cx="672512" cy="522178"/>
            </a:xfrm>
            <a:prstGeom prst="stripedRightArrow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41" name="Imagen 40">
              <a:extLst>
                <a:ext uri="{FF2B5EF4-FFF2-40B4-BE49-F238E27FC236}">
                  <a16:creationId xmlns:a16="http://schemas.microsoft.com/office/drawing/2014/main" id="{6A238DF6-5EF6-45B4-88B6-7A95F2711AC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782000" y="1314274"/>
              <a:ext cx="3204774" cy="2827107"/>
            </a:xfrm>
            <a:prstGeom prst="rect">
              <a:avLst/>
            </a:prstGeom>
          </p:spPr>
        </p:pic>
      </p:grpSp>
      <p:grpSp>
        <p:nvGrpSpPr>
          <p:cNvPr id="31" name="Grupo 30">
            <a:extLst>
              <a:ext uri="{FF2B5EF4-FFF2-40B4-BE49-F238E27FC236}">
                <a16:creationId xmlns:a16="http://schemas.microsoft.com/office/drawing/2014/main" id="{9F8D5483-92B7-4553-98F7-129427406A63}"/>
              </a:ext>
            </a:extLst>
          </p:cNvPr>
          <p:cNvGrpSpPr/>
          <p:nvPr/>
        </p:nvGrpSpPr>
        <p:grpSpPr>
          <a:xfrm>
            <a:off x="3635896" y="2571750"/>
            <a:ext cx="4982766" cy="2226992"/>
            <a:chOff x="4866123" y="3680138"/>
            <a:chExt cx="7325877" cy="3333750"/>
          </a:xfrm>
        </p:grpSpPr>
        <p:pic>
          <p:nvPicPr>
            <p:cNvPr id="32" name="Picture 6" descr="Related image">
              <a:extLst>
                <a:ext uri="{FF2B5EF4-FFF2-40B4-BE49-F238E27FC236}">
                  <a16:creationId xmlns:a16="http://schemas.microsoft.com/office/drawing/2014/main" id="{D03CD22C-E3FF-4D3D-AC5F-5E4ED1F7D2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12499" y="5281572"/>
              <a:ext cx="1089837" cy="10898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aphicFrame>
          <p:nvGraphicFramePr>
            <p:cNvPr id="33" name="Diagrama 32">
              <a:extLst>
                <a:ext uri="{FF2B5EF4-FFF2-40B4-BE49-F238E27FC236}">
                  <a16:creationId xmlns:a16="http://schemas.microsoft.com/office/drawing/2014/main" id="{926FE609-F060-4762-8E94-B14D4C86C425}"/>
                </a:ext>
              </a:extLst>
            </p:cNvPr>
            <p:cNvGraphicFramePr/>
            <p:nvPr/>
          </p:nvGraphicFramePr>
          <p:xfrm>
            <a:off x="8592288" y="3752425"/>
            <a:ext cx="3599712" cy="2315929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7" r:lo="rId8" r:qs="rId9" r:cs="rId10"/>
            </a:graphicData>
          </a:graphic>
        </p:graphicFrame>
        <p:pic>
          <p:nvPicPr>
            <p:cNvPr id="34" name="Picture 14" descr="Granular Knowledge Graph">
              <a:extLst>
                <a:ext uri="{FF2B5EF4-FFF2-40B4-BE49-F238E27FC236}">
                  <a16:creationId xmlns:a16="http://schemas.microsoft.com/office/drawing/2014/main" id="{6D951BAA-0312-4B03-A7E1-BDB4F8CBF9F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66123" y="3680138"/>
              <a:ext cx="3333750" cy="3333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" name="Flecha: a la derecha con bandas 34">
              <a:extLst>
                <a:ext uri="{FF2B5EF4-FFF2-40B4-BE49-F238E27FC236}">
                  <a16:creationId xmlns:a16="http://schemas.microsoft.com/office/drawing/2014/main" id="{B6992DF8-431C-4FA0-803F-B43E96871ABC}"/>
                </a:ext>
              </a:extLst>
            </p:cNvPr>
            <p:cNvSpPr/>
            <p:nvPr/>
          </p:nvSpPr>
          <p:spPr>
            <a:xfrm rot="10800000">
              <a:off x="8574941" y="5302698"/>
              <a:ext cx="715498" cy="522178"/>
            </a:xfrm>
            <a:prstGeom prst="stripedRightArrow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sp>
        <p:nvSpPr>
          <p:cNvPr id="42" name="Elipse 41">
            <a:extLst>
              <a:ext uri="{FF2B5EF4-FFF2-40B4-BE49-F238E27FC236}">
                <a16:creationId xmlns:a16="http://schemas.microsoft.com/office/drawing/2014/main" id="{87E7EC58-A8FB-49FE-ADC5-BE6E4C77D4FD}"/>
              </a:ext>
            </a:extLst>
          </p:cNvPr>
          <p:cNvSpPr/>
          <p:nvPr/>
        </p:nvSpPr>
        <p:spPr>
          <a:xfrm>
            <a:off x="3398925" y="1281712"/>
            <a:ext cx="2685243" cy="2543149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3" name="Marcador de contenido 2">
            <a:extLst>
              <a:ext uri="{FF2B5EF4-FFF2-40B4-BE49-F238E27FC236}">
                <a16:creationId xmlns:a16="http://schemas.microsoft.com/office/drawing/2014/main" id="{F6B8B936-9A30-4EC1-8FEF-05F7F9B0EB48}"/>
              </a:ext>
            </a:extLst>
          </p:cNvPr>
          <p:cNvSpPr txBox="1">
            <a:spLocks/>
          </p:cNvSpPr>
          <p:nvPr/>
        </p:nvSpPr>
        <p:spPr>
          <a:xfrm>
            <a:off x="251520" y="2571750"/>
            <a:ext cx="3233406" cy="1916407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en-US" sz="1400" b="1" dirty="0">
                <a:solidFill>
                  <a:srgbClr val="339933"/>
                </a:solidFill>
              </a:rPr>
              <a:t>Knowledge extracted from data</a:t>
            </a:r>
          </a:p>
          <a:p>
            <a:pPr marL="285750" indent="-285750"/>
            <a:r>
              <a:rPr lang="en-US" sz="1400" b="1" dirty="0">
                <a:solidFill>
                  <a:srgbClr val="339933"/>
                </a:solidFill>
              </a:rPr>
              <a:t>Broad, flexible, scalable</a:t>
            </a:r>
          </a:p>
          <a:p>
            <a:pPr marL="285750" indent="-285750"/>
            <a:r>
              <a:rPr lang="en-US" sz="1400" b="1" dirty="0">
                <a:solidFill>
                  <a:srgbClr val="339933"/>
                </a:solidFill>
              </a:rPr>
              <a:t>Good for POS tagging, semantic relatedness, QA, entailment…</a:t>
            </a:r>
          </a:p>
          <a:p>
            <a:pPr marL="285750" indent="-285750"/>
            <a:r>
              <a:rPr lang="en-US" sz="1400" b="1" dirty="0">
                <a:solidFill>
                  <a:srgbClr val="C00000"/>
                </a:solidFill>
              </a:rPr>
              <a:t>Statistic induction, not logical explanation</a:t>
            </a:r>
          </a:p>
          <a:p>
            <a:pPr marL="285750" indent="-285750"/>
            <a:r>
              <a:rPr lang="en-US" sz="1400" b="1" dirty="0">
                <a:solidFill>
                  <a:srgbClr val="C00000"/>
                </a:solidFill>
              </a:rPr>
              <a:t>Lack of true understanding of real-world semantics and pragmatics</a:t>
            </a:r>
          </a:p>
          <a:p>
            <a:pPr marL="285750" indent="-285750"/>
            <a:r>
              <a:rPr lang="en-US" sz="1400" b="1" dirty="0">
                <a:solidFill>
                  <a:srgbClr val="C00000"/>
                </a:solidFill>
              </a:rPr>
              <a:t>Brittle, biased (curated training corpora)</a:t>
            </a:r>
          </a:p>
        </p:txBody>
      </p:sp>
      <p:sp>
        <p:nvSpPr>
          <p:cNvPr id="44" name="Marcador de contenido 2">
            <a:extLst>
              <a:ext uri="{FF2B5EF4-FFF2-40B4-BE49-F238E27FC236}">
                <a16:creationId xmlns:a16="http://schemas.microsoft.com/office/drawing/2014/main" id="{0D51B37C-38C9-4FFC-89B7-D6E47EF7B952}"/>
              </a:ext>
            </a:extLst>
          </p:cNvPr>
          <p:cNvSpPr txBox="1">
            <a:spLocks/>
          </p:cNvSpPr>
          <p:nvPr/>
        </p:nvSpPr>
        <p:spPr>
          <a:xfrm>
            <a:off x="6066909" y="627534"/>
            <a:ext cx="3078195" cy="20129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spcBef>
                <a:spcPts val="336"/>
              </a:spcBef>
            </a:pPr>
            <a:r>
              <a:rPr lang="en-US" sz="1400" b="1" dirty="0">
                <a:solidFill>
                  <a:srgbClr val="339933"/>
                </a:solidFill>
              </a:rPr>
              <a:t>Knowledge captured from the mind of the expert</a:t>
            </a:r>
          </a:p>
          <a:p>
            <a:pPr marL="285750" indent="-285750">
              <a:spcBef>
                <a:spcPts val="336"/>
              </a:spcBef>
            </a:pPr>
            <a:r>
              <a:rPr lang="en-US" sz="1400" b="1" dirty="0">
                <a:solidFill>
                  <a:srgbClr val="339933"/>
                </a:solidFill>
              </a:rPr>
              <a:t>Structured knowledge base</a:t>
            </a:r>
          </a:p>
          <a:p>
            <a:pPr marL="285750" indent="-285750">
              <a:spcBef>
                <a:spcPts val="336"/>
              </a:spcBef>
            </a:pPr>
            <a:r>
              <a:rPr lang="en-US" sz="1400" b="1" dirty="0">
                <a:solidFill>
                  <a:srgbClr val="339933"/>
                </a:solidFill>
              </a:rPr>
              <a:t>Good for logical deduction and explanation</a:t>
            </a:r>
          </a:p>
          <a:p>
            <a:pPr marL="285750" indent="-285750">
              <a:spcBef>
                <a:spcPts val="336"/>
              </a:spcBef>
            </a:pPr>
            <a:r>
              <a:rPr lang="en-US" sz="1400" b="1" dirty="0">
                <a:solidFill>
                  <a:srgbClr val="C00000"/>
                </a:solidFill>
              </a:rPr>
              <a:t>Deep but rigid and brittle, biased</a:t>
            </a:r>
          </a:p>
          <a:p>
            <a:pPr marL="285750" indent="-285750">
              <a:spcBef>
                <a:spcPts val="336"/>
              </a:spcBef>
            </a:pPr>
            <a:r>
              <a:rPr lang="en-US" sz="1400" b="1" dirty="0">
                <a:solidFill>
                  <a:srgbClr val="C00000"/>
                </a:solidFill>
              </a:rPr>
              <a:t>Human is a bottleneck: hand-engineered features and powerful modeling tools needed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EB3C783A-FCAA-454F-B23F-BD8409DAA119}"/>
              </a:ext>
            </a:extLst>
          </p:cNvPr>
          <p:cNvSpPr/>
          <p:nvPr/>
        </p:nvSpPr>
        <p:spPr>
          <a:xfrm>
            <a:off x="395536" y="3737233"/>
            <a:ext cx="861790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2800" b="1" dirty="0"/>
              <a:t>Vecsigrafo</a:t>
            </a:r>
          </a:p>
          <a:p>
            <a:pPr algn="ctr"/>
            <a:r>
              <a:rPr lang="es-ES" sz="2000" b="1" dirty="0" err="1">
                <a:solidFill>
                  <a:srgbClr val="C00000"/>
                </a:solidFill>
              </a:rPr>
              <a:t>Learning</a:t>
            </a:r>
            <a:r>
              <a:rPr lang="es-ES" sz="2000" b="1" dirty="0">
                <a:solidFill>
                  <a:srgbClr val="C00000"/>
                </a:solidFill>
              </a:rPr>
              <a:t> </a:t>
            </a:r>
            <a:r>
              <a:rPr lang="es-ES" sz="2000" b="1" dirty="0" err="1">
                <a:solidFill>
                  <a:srgbClr val="C00000"/>
                </a:solidFill>
              </a:rPr>
              <a:t>from</a:t>
            </a:r>
            <a:r>
              <a:rPr lang="es-ES" sz="2000" b="1" dirty="0">
                <a:solidFill>
                  <a:srgbClr val="C00000"/>
                </a:solidFill>
              </a:rPr>
              <a:t> </a:t>
            </a:r>
            <a:r>
              <a:rPr lang="es-ES" sz="2000" b="1" dirty="0" err="1">
                <a:solidFill>
                  <a:srgbClr val="C00000"/>
                </a:solidFill>
              </a:rPr>
              <a:t>both</a:t>
            </a:r>
            <a:r>
              <a:rPr lang="es-ES" sz="2000" b="1" dirty="0">
                <a:solidFill>
                  <a:srgbClr val="C00000"/>
                </a:solidFill>
              </a:rPr>
              <a:t> </a:t>
            </a:r>
            <a:r>
              <a:rPr lang="es-ES" sz="2000" b="1" dirty="0" err="1">
                <a:solidFill>
                  <a:srgbClr val="C00000"/>
                </a:solidFill>
              </a:rPr>
              <a:t>large</a:t>
            </a:r>
            <a:r>
              <a:rPr lang="es-ES" sz="2000" b="1" dirty="0">
                <a:solidFill>
                  <a:srgbClr val="C00000"/>
                </a:solidFill>
              </a:rPr>
              <a:t> corpora and </a:t>
            </a:r>
            <a:r>
              <a:rPr lang="es-ES" sz="2000" b="1" dirty="0" err="1">
                <a:solidFill>
                  <a:srgbClr val="C00000"/>
                </a:solidFill>
              </a:rPr>
              <a:t>structured</a:t>
            </a:r>
            <a:r>
              <a:rPr lang="es-ES" sz="2000" b="1" dirty="0">
                <a:solidFill>
                  <a:srgbClr val="C00000"/>
                </a:solidFill>
              </a:rPr>
              <a:t> </a:t>
            </a:r>
            <a:r>
              <a:rPr lang="es-ES" sz="2000" b="1" dirty="0" err="1">
                <a:solidFill>
                  <a:srgbClr val="C00000"/>
                </a:solidFill>
              </a:rPr>
              <a:t>knowledge</a:t>
            </a:r>
            <a:r>
              <a:rPr lang="es-ES" sz="2000" b="1" dirty="0">
                <a:solidFill>
                  <a:srgbClr val="C00000"/>
                </a:solidFill>
              </a:rPr>
              <a:t> </a:t>
            </a:r>
            <a:r>
              <a:rPr lang="es-ES" sz="2000" b="1" dirty="0" err="1">
                <a:solidFill>
                  <a:srgbClr val="C00000"/>
                </a:solidFill>
              </a:rPr>
              <a:t>graphs</a:t>
            </a:r>
            <a:endParaRPr lang="es-ES" sz="2000" b="1" dirty="0">
              <a:solidFill>
                <a:srgbClr val="C00000"/>
              </a:solidFill>
            </a:endParaRPr>
          </a:p>
        </p:txBody>
      </p:sp>
      <p:sp>
        <p:nvSpPr>
          <p:cNvPr id="20" name="Rectángulo 4">
            <a:extLst>
              <a:ext uri="{FF2B5EF4-FFF2-40B4-BE49-F238E27FC236}">
                <a16:creationId xmlns:a16="http://schemas.microsoft.com/office/drawing/2014/main" id="{759468CF-4EDA-4C09-BC0B-D558E8FFCD19}"/>
              </a:ext>
            </a:extLst>
          </p:cNvPr>
          <p:cNvSpPr/>
          <p:nvPr/>
        </p:nvSpPr>
        <p:spPr>
          <a:xfrm>
            <a:off x="179511" y="1102336"/>
            <a:ext cx="379326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ctr"/>
            <a:r>
              <a:rPr lang="en-US" b="1" i="1" dirty="0">
                <a:solidFill>
                  <a:srgbClr val="C00000"/>
                </a:solidFill>
              </a:rPr>
              <a:t>How can we merge human and machine understanding? </a:t>
            </a:r>
          </a:p>
        </p:txBody>
      </p:sp>
    </p:spTree>
    <p:extLst>
      <p:ext uri="{BB962C8B-B14F-4D97-AF65-F5344CB8AC3E}">
        <p14:creationId xmlns:p14="http://schemas.microsoft.com/office/powerpoint/2010/main" val="3561246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4.93827E-7 L -0.00209 0.12469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4" y="6235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1.97531E-6 L 0.00138 -0.22932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" y="-114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3" grpId="0"/>
      <p:bldP spid="44" grpId="0"/>
      <p:bldP spid="4" grpId="0"/>
      <p:bldP spid="2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9615D40-76EE-4BAE-BF51-C950985F5EA3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-132060" y="224742"/>
            <a:ext cx="9120088" cy="635657"/>
          </a:xfrm>
        </p:spPr>
        <p:txBody>
          <a:bodyPr/>
          <a:lstStyle/>
          <a:p>
            <a:r>
              <a:rPr lang="en-US" dirty="0"/>
              <a:t>Building blocks: A knowledge-based NLP system</a:t>
            </a:r>
          </a:p>
        </p:txBody>
      </p:sp>
      <p:sp>
        <p:nvSpPr>
          <p:cNvPr id="27" name="Marcador de contenido 2">
            <a:extLst>
              <a:ext uri="{FF2B5EF4-FFF2-40B4-BE49-F238E27FC236}">
                <a16:creationId xmlns:a16="http://schemas.microsoft.com/office/drawing/2014/main" id="{F5587BB1-CC99-4F51-B151-14892352348E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101468" y="1131590"/>
            <a:ext cx="4974587" cy="2304256"/>
          </a:xfrm>
        </p:spPr>
        <p:txBody>
          <a:bodyPr/>
          <a:lstStyle/>
          <a:p>
            <a:r>
              <a:rPr lang="en-US" sz="1200" b="1" dirty="0"/>
              <a:t>Cogito is a knowledge-based NLP system built</a:t>
            </a:r>
            <a:r>
              <a:rPr lang="en-US" sz="1200" dirty="0"/>
              <a:t> </a:t>
            </a:r>
            <a:r>
              <a:rPr lang="en-US" sz="1200" b="1" dirty="0"/>
              <a:t>on </a:t>
            </a:r>
            <a:r>
              <a:rPr lang="en-US" sz="1200" dirty="0"/>
              <a:t>a KG called Sensigrafo, with word definitions, related concepts and linguistic information</a:t>
            </a:r>
          </a:p>
          <a:p>
            <a:r>
              <a:rPr lang="en-US" sz="1200" dirty="0"/>
              <a:t>At its base, </a:t>
            </a:r>
            <a:r>
              <a:rPr lang="en-US" sz="1200" b="1" dirty="0"/>
              <a:t>Cogito supports word-sense disambiguation</a:t>
            </a:r>
            <a:r>
              <a:rPr lang="en-US" sz="1200" dirty="0"/>
              <a:t>, based on word context over the KG</a:t>
            </a:r>
          </a:p>
          <a:p>
            <a:r>
              <a:rPr lang="en-US" sz="1200" b="1" dirty="0"/>
              <a:t>Main entities include </a:t>
            </a:r>
            <a:r>
              <a:rPr lang="en-US" sz="1200" b="1" dirty="0" err="1"/>
              <a:t>syncons</a:t>
            </a:r>
            <a:r>
              <a:rPr lang="en-US" sz="1200" dirty="0"/>
              <a:t>, (concepts), </a:t>
            </a:r>
            <a:r>
              <a:rPr lang="en-US" sz="1200" b="1" dirty="0"/>
              <a:t>lemmas </a:t>
            </a:r>
            <a:r>
              <a:rPr lang="en-US" sz="1200" dirty="0"/>
              <a:t>(canonical representation of a word) and </a:t>
            </a:r>
            <a:r>
              <a:rPr lang="en-US" sz="1200" b="1" dirty="0"/>
              <a:t>relations </a:t>
            </a:r>
            <a:r>
              <a:rPr lang="en-US" sz="1200" dirty="0"/>
              <a:t>(properties, hypernymy, polysemy, synonymy…)</a:t>
            </a:r>
          </a:p>
          <a:p>
            <a:r>
              <a:rPr lang="en-US" sz="1200" b="1" dirty="0"/>
              <a:t>~300K </a:t>
            </a:r>
            <a:r>
              <a:rPr lang="en-US" sz="1200" b="1" dirty="0" err="1"/>
              <a:t>syncons</a:t>
            </a:r>
            <a:r>
              <a:rPr lang="en-US" sz="1200" b="1" dirty="0"/>
              <a:t>, ~400K lemmas and 80+ relation types (~2.8 million links)</a:t>
            </a:r>
          </a:p>
          <a:p>
            <a:endParaRPr lang="es-ES" sz="12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B41F533-18D1-455D-8569-62AE9FDEB728}"/>
              </a:ext>
            </a:extLst>
          </p:cNvPr>
          <p:cNvSpPr/>
          <p:nvPr/>
        </p:nvSpPr>
        <p:spPr>
          <a:xfrm>
            <a:off x="323529" y="3414210"/>
            <a:ext cx="4104455" cy="738664"/>
          </a:xfrm>
          <a:prstGeom prst="rect">
            <a:avLst/>
          </a:prstGeom>
          <a:ln>
            <a:solidFill>
              <a:srgbClr val="4D4D4D"/>
            </a:solidFill>
          </a:ln>
        </p:spPr>
        <p:txBody>
          <a:bodyPr wrap="square">
            <a:spAutoFit/>
          </a:bodyPr>
          <a:lstStyle/>
          <a:p>
            <a:r>
              <a:rPr lang="en-US" sz="1400" b="1" i="1" dirty="0">
                <a:solidFill>
                  <a:srgbClr val="404040"/>
                </a:solidFill>
                <a:latin typeface="Helmet"/>
              </a:rPr>
              <a:t>“Prime Minister Boris Johnson is </a:t>
            </a:r>
            <a:r>
              <a:rPr lang="en-US" sz="1400" b="1" i="1" u="sng" dirty="0">
                <a:solidFill>
                  <a:srgbClr val="404040"/>
                </a:solidFill>
                <a:latin typeface="Helmet"/>
              </a:rPr>
              <a:t>making</a:t>
            </a:r>
            <a:r>
              <a:rPr lang="en-US" sz="1400" b="1" i="1" dirty="0">
                <a:solidFill>
                  <a:srgbClr val="404040"/>
                </a:solidFill>
                <a:latin typeface="Helmet"/>
              </a:rPr>
              <a:t> a last-ditch attempt to persuade MPs to back his Brexit deal as Tuesday's key Commons vote looms closer.”</a:t>
            </a:r>
            <a:endParaRPr lang="es-ES" sz="1400" b="1" i="1" dirty="0"/>
          </a:p>
        </p:txBody>
      </p:sp>
      <p:sp>
        <p:nvSpPr>
          <p:cNvPr id="28" name="Marcador de contenido 2">
            <a:extLst>
              <a:ext uri="{FF2B5EF4-FFF2-40B4-BE49-F238E27FC236}">
                <a16:creationId xmlns:a16="http://schemas.microsoft.com/office/drawing/2014/main" id="{E62FADCD-B71A-4B31-837F-7F897162E795}"/>
              </a:ext>
            </a:extLst>
          </p:cNvPr>
          <p:cNvSpPr txBox="1">
            <a:spLocks/>
          </p:cNvSpPr>
          <p:nvPr/>
        </p:nvSpPr>
        <p:spPr>
          <a:xfrm>
            <a:off x="101469" y="4227934"/>
            <a:ext cx="4326515" cy="738664"/>
          </a:xfrm>
          <a:prstGeom prst="rect">
            <a:avLst/>
          </a:prstGeom>
        </p:spPr>
        <p:txBody>
          <a:bodyPr lIns="180000"/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rgbClr val="EC2F00"/>
              </a:buClr>
              <a:buFont typeface="Wingdings" charset="2"/>
              <a:buChar char="§"/>
              <a:defRPr sz="2000" kern="1200">
                <a:solidFill>
                  <a:srgbClr val="1B3F7D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rgbClr val="EC2F00"/>
              </a:buClr>
              <a:buSzPct val="80000"/>
              <a:buFont typeface="Wingdings" charset="2"/>
              <a:buChar char="§"/>
              <a:defRPr sz="1800" kern="1200">
                <a:solidFill>
                  <a:srgbClr val="1B3F7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rgbClr val="EC2F00"/>
              </a:buClr>
              <a:buSzPct val="50000"/>
              <a:buFont typeface="Wingdings" charset="2"/>
              <a:buChar char="§"/>
              <a:defRPr sz="1600" kern="1200">
                <a:solidFill>
                  <a:srgbClr val="1B3F7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rgbClr val="EC2F00"/>
              </a:buClr>
              <a:buSzPct val="30000"/>
              <a:buFont typeface="Wingdings" charset="2"/>
              <a:buChar char="§"/>
              <a:defRPr sz="1400" kern="1200">
                <a:solidFill>
                  <a:srgbClr val="1B3F7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rgbClr val="EC2F00"/>
              </a:buClr>
              <a:buSzPct val="30000"/>
              <a:buFont typeface="Wingdings" charset="2"/>
              <a:buChar char="§"/>
              <a:defRPr sz="1200" kern="1200">
                <a:solidFill>
                  <a:srgbClr val="1B3F7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1" dirty="0">
                <a:solidFill>
                  <a:srgbClr val="4D4D4D"/>
                </a:solidFill>
                <a:latin typeface="Helmet"/>
              </a:rPr>
              <a:t>Word</a:t>
            </a:r>
            <a:r>
              <a:rPr lang="en-US" sz="1200" dirty="0">
                <a:solidFill>
                  <a:srgbClr val="4D4D4D"/>
                </a:solidFill>
                <a:latin typeface="Helmet"/>
              </a:rPr>
              <a:t>: making</a:t>
            </a:r>
          </a:p>
          <a:p>
            <a:r>
              <a:rPr lang="en-US" sz="1200" b="1" dirty="0">
                <a:solidFill>
                  <a:srgbClr val="4D4D4D"/>
                </a:solidFill>
                <a:latin typeface="Helmet"/>
              </a:rPr>
              <a:t>Lemma</a:t>
            </a:r>
            <a:r>
              <a:rPr lang="en-US" sz="1200" dirty="0">
                <a:solidFill>
                  <a:srgbClr val="4D4D4D"/>
                </a:solidFill>
                <a:latin typeface="Helmet"/>
              </a:rPr>
              <a:t>: make</a:t>
            </a:r>
          </a:p>
          <a:p>
            <a:r>
              <a:rPr lang="en-US" sz="1200" b="1" dirty="0">
                <a:solidFill>
                  <a:srgbClr val="4D4D4D"/>
                </a:solidFill>
                <a:latin typeface="Helmet"/>
              </a:rPr>
              <a:t>Concept (meaning)</a:t>
            </a:r>
            <a:r>
              <a:rPr lang="en-US" sz="1200" dirty="0">
                <a:solidFill>
                  <a:srgbClr val="4D4D4D"/>
                </a:solidFill>
                <a:latin typeface="Helmet"/>
              </a:rPr>
              <a:t>: create or produce something</a:t>
            </a:r>
          </a:p>
          <a:p>
            <a:endParaRPr lang="es-ES" sz="1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776245A-D8C9-4A50-B72F-30A826484D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8104" y="724967"/>
            <a:ext cx="3558439" cy="4343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650733"/>
      </p:ext>
    </p:extLst>
  </p:cSld>
  <p:clrMapOvr>
    <a:masterClrMapping/>
  </p:clrMapOvr>
</p:sld>
</file>

<file path=ppt/theme/theme1.xml><?xml version="1.0" encoding="utf-8"?>
<a:theme xmlns:a="http://schemas.openxmlformats.org/drawingml/2006/main" name="ExpertSystem">
  <a:themeElements>
    <a:clrScheme name="Expertsystem 1">
      <a:dk1>
        <a:srgbClr val="1B3F7D"/>
      </a:dk1>
      <a:lt1>
        <a:srgbClr val="FFFFFF"/>
      </a:lt1>
      <a:dk2>
        <a:srgbClr val="FFF8F7"/>
      </a:dk2>
      <a:lt2>
        <a:srgbClr val="EEECE1"/>
      </a:lt2>
      <a:accent1>
        <a:srgbClr val="1B3F7D"/>
      </a:accent1>
      <a:accent2>
        <a:srgbClr val="EB2E00"/>
      </a:accent2>
      <a:accent3>
        <a:srgbClr val="B5D0E5"/>
      </a:accent3>
      <a:accent4>
        <a:srgbClr val="DBE0E6"/>
      </a:accent4>
      <a:accent5>
        <a:srgbClr val="2759AD"/>
      </a:accent5>
      <a:accent6>
        <a:srgbClr val="F79646"/>
      </a:accent6>
      <a:hlink>
        <a:srgbClr val="EB2E00"/>
      </a:hlink>
      <a:folHlink>
        <a:srgbClr val="97AEC0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lIns="72567" tIns="36283" rIns="72567" bIns="36283" rtlCol="0" anchor="ctr">
        <a:spAutoFit/>
      </a:bodyPr>
      <a:lstStyle>
        <a:defPPr>
          <a:defRPr sz="6600" b="1" smtClean="0">
            <a:solidFill>
              <a:srgbClr val="FF0000"/>
            </a:solidFill>
            <a:latin typeface="+mj-lt"/>
            <a:ea typeface="Karla" pitchFamily="2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Expert System - Presentation Template June 2016" id="{3CC93889-6B4A-406D-8E72-C0CE0A067CCA}" vid="{DBF2D3A2-CC75-412B-AD93-39552A9CF1E5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Expert System - Presentation Template June 2016</Template>
  <TotalTime>14580</TotalTime>
  <Words>1638</Words>
  <Application>Microsoft Office PowerPoint</Application>
  <PresentationFormat>On-screen Show (16:9)</PresentationFormat>
  <Paragraphs>178</Paragraphs>
  <Slides>22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0" baseType="lpstr">
      <vt:lpstr>-apple-system</vt:lpstr>
      <vt:lpstr>Arial</vt:lpstr>
      <vt:lpstr>Calibri</vt:lpstr>
      <vt:lpstr>Helmet</vt:lpstr>
      <vt:lpstr>ING Me</vt:lpstr>
      <vt:lpstr>Myriad Pro</vt:lpstr>
      <vt:lpstr>Wingdings</vt:lpstr>
      <vt:lpstr>ExpertSystem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Hybrid Techniques for Knowledge-based NLP knowledge graphs meet machine learning and all their friends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José Manuel Gómez</dc:creator>
  <cp:lastModifiedBy>José Manuel Gómez Pérez</cp:lastModifiedBy>
  <cp:revision>433</cp:revision>
  <dcterms:created xsi:type="dcterms:W3CDTF">2017-05-09T10:44:35Z</dcterms:created>
  <dcterms:modified xsi:type="dcterms:W3CDTF">2019-11-19T15:16:08Z</dcterms:modified>
</cp:coreProperties>
</file>